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26"/>
  </p:notesMasterIdLst>
  <p:sldIdLst>
    <p:sldId id="256" r:id="rId2"/>
    <p:sldId id="284" r:id="rId3"/>
    <p:sldId id="275" r:id="rId4"/>
    <p:sldId id="257" r:id="rId5"/>
    <p:sldId id="258" r:id="rId6"/>
    <p:sldId id="273" r:id="rId7"/>
    <p:sldId id="259" r:id="rId8"/>
    <p:sldId id="277" r:id="rId9"/>
    <p:sldId id="282" r:id="rId10"/>
    <p:sldId id="278" r:id="rId11"/>
    <p:sldId id="276" r:id="rId12"/>
    <p:sldId id="279" r:id="rId13"/>
    <p:sldId id="280" r:id="rId14"/>
    <p:sldId id="281" r:id="rId15"/>
    <p:sldId id="264" r:id="rId16"/>
    <p:sldId id="263" r:id="rId17"/>
    <p:sldId id="283" r:id="rId18"/>
    <p:sldId id="267" r:id="rId19"/>
    <p:sldId id="266" r:id="rId20"/>
    <p:sldId id="268" r:id="rId21"/>
    <p:sldId id="269" r:id="rId22"/>
    <p:sldId id="270" r:id="rId23"/>
    <p:sldId id="271" r:id="rId24"/>
    <p:sldId id="272" r:id="rId2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napToGrid="0" snapToObjects="1">
      <p:cViewPr varScale="1">
        <p:scale>
          <a:sx n="153" d="100"/>
          <a:sy n="153" d="100"/>
        </p:scale>
        <p:origin x="-512" y="-1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32" Type="http://schemas.microsoft.com/office/2016/11/relationships/changesInfo" Target="changesInfos/changesInfo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9F04922B-98D4-42D3-8852-4C3AD8DAFC07}"/>
    <pc:docChg chg="addSld modSld">
      <pc:chgData name="" userId="" providerId="" clId="Web-{9F04922B-98D4-42D3-8852-4C3AD8DAFC07}" dt="2018-04-17T20:36:48.355" v="11"/>
      <pc:docMkLst>
        <pc:docMk/>
      </pc:docMkLst>
      <pc:sldChg chg="modSp new">
        <pc:chgData name="" userId="" providerId="" clId="Web-{9F04922B-98D4-42D3-8852-4C3AD8DAFC07}" dt="2018-04-17T20:36:48.355" v="11"/>
        <pc:sldMkLst>
          <pc:docMk/>
          <pc:sldMk cId="142845268" sldId="284"/>
        </pc:sldMkLst>
        <pc:spChg chg="mod">
          <ac:chgData name="" userId="" providerId="" clId="Web-{9F04922B-98D4-42D3-8852-4C3AD8DAFC07}" dt="2018-04-17T20:36:48.355" v="11"/>
          <ac:spMkLst>
            <pc:docMk/>
            <pc:sldMk cId="142845268" sldId="284"/>
            <ac:spMk id="2" creationId="{11199B60-C51C-454B-943B-B5FEB809E306}"/>
          </ac:spMkLst>
        </pc:spChg>
        <pc:spChg chg="mod">
          <ac:chgData name="" userId="" providerId="" clId="Web-{9F04922B-98D4-42D3-8852-4C3AD8DAFC07}" dt="2018-04-17T20:36:31.559" v="10"/>
          <ac:spMkLst>
            <pc:docMk/>
            <pc:sldMk cId="142845268" sldId="284"/>
            <ac:spMk id="3" creationId="{D0DF8899-F6E5-455C-BF61-8B4654F64E8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438720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9" name="Shape 1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44030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2412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4770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682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895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Shape 24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6" name="Shape 24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2940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51139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3709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8" name="Shape 2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3872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7" name="Shape 2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1238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5264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1524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7" name="Shape 31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6407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7" name="Shape 32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2695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Shape 33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4125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7" name="Shape 34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01950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9" name="Shape 1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158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1525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77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Shape 19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1397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8507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1731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343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2015069" y="1752606"/>
            <a:ext cx="8158688" cy="1822514"/>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8" name="Shape 18"/>
          <p:cNvSpPr txBox="1">
            <a:spLocks noGrp="1"/>
          </p:cNvSpPr>
          <p:nvPr>
            <p:ph type="body" idx="1"/>
          </p:nvPr>
        </p:nvSpPr>
        <p:spPr>
          <a:xfrm>
            <a:off x="2015067" y="3846051"/>
            <a:ext cx="8158690" cy="954547"/>
          </a:xfrm>
          <a:prstGeom prst="rect">
            <a:avLst/>
          </a:prstGeom>
          <a:noFill/>
          <a:ln>
            <a:noFill/>
          </a:ln>
        </p:spPr>
        <p:txBody>
          <a:bodyPr spcFirstLastPara="1" wrap="square" lIns="91425" tIns="91425" rIns="91425" bIns="91425" anchor="t" anchorCtr="0"/>
          <a:lstStyle>
            <a:lvl1pPr marL="457200" marR="0" lvl="0" indent="-228600" algn="ctr" rtl="0">
              <a:spcBef>
                <a:spcPts val="480"/>
              </a:spcBef>
              <a:spcAft>
                <a:spcPts val="0"/>
              </a:spcAft>
              <a:buClr>
                <a:schemeClr val="accent1"/>
              </a:buClr>
              <a:buSzPts val="2760"/>
              <a:buFont typeface="Arial"/>
              <a:buNone/>
              <a:defRPr sz="24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9" name="Shape 19"/>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0" name="Shape 20"/>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1" name="Shape 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cxnSp>
        <p:nvCxnSpPr>
          <p:cNvPr id="22" name="Shape 22"/>
          <p:cNvCxnSpPr/>
          <p:nvPr/>
        </p:nvCxnSpPr>
        <p:spPr>
          <a:xfrm>
            <a:off x="2012723" y="3710585"/>
            <a:ext cx="8163380"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1295401" y="4815415"/>
            <a:ext cx="9609666" cy="566738"/>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rgbClr val="262626"/>
              </a:buClr>
              <a:buSzPts val="2400"/>
              <a:buFont typeface="Garamond"/>
              <a:buNone/>
              <a:defRPr sz="2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7" name="Shape 87"/>
          <p:cNvSpPr>
            <a:spLocks noGrp="1"/>
          </p:cNvSpPr>
          <p:nvPr>
            <p:ph type="pic" idx="2"/>
          </p:nvPr>
        </p:nvSpPr>
        <p:spPr>
          <a:xfrm>
            <a:off x="1041427" y="1041399"/>
            <a:ext cx="10105972" cy="3335869"/>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91425" rIns="91425" bIns="91425" anchor="t" anchorCtr="0"/>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8" name="Shape 88"/>
          <p:cNvSpPr txBox="1">
            <a:spLocks noGrp="1"/>
          </p:cNvSpPr>
          <p:nvPr>
            <p:ph type="body" idx="1"/>
          </p:nvPr>
        </p:nvSpPr>
        <p:spPr>
          <a:xfrm>
            <a:off x="1295401" y="5382153"/>
            <a:ext cx="9609666" cy="493712"/>
          </a:xfrm>
          <a:prstGeom prst="rect">
            <a:avLst/>
          </a:prstGeom>
          <a:noFill/>
          <a:ln>
            <a:noFill/>
          </a:ln>
        </p:spPr>
        <p:txBody>
          <a:bodyPr spcFirstLastPara="1" wrap="square" lIns="91425" tIns="91425" rIns="91425" bIns="91425" anchor="t" anchorCtr="0"/>
          <a:lstStyle>
            <a:lvl1pPr marL="457200" marR="0" lvl="0" indent="-228600" algn="ctr" rtl="0">
              <a:spcBef>
                <a:spcPts val="280"/>
              </a:spcBef>
              <a:spcAft>
                <a:spcPts val="0"/>
              </a:spcAft>
              <a:buClr>
                <a:schemeClr val="accent1"/>
              </a:buClr>
              <a:buSzPts val="1610"/>
              <a:buFont typeface="Arial"/>
              <a:buNone/>
              <a:defRPr sz="14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138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150"/>
              <a:buFont typeface="Arial"/>
              <a:buNone/>
              <a:defRPr sz="10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9" name="Shape 89"/>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0" name="Shape 90"/>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1" name="Shape 9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303868" y="982132"/>
            <a:ext cx="9592732" cy="295486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62626"/>
              </a:buClr>
              <a:buSzPts val="3200"/>
              <a:buFont typeface="Garamond"/>
              <a:buNone/>
              <a:defRPr sz="32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4" name="Shape 94"/>
          <p:cNvSpPr txBox="1">
            <a:spLocks noGrp="1"/>
          </p:cNvSpPr>
          <p:nvPr>
            <p:ph type="body" idx="1"/>
          </p:nvPr>
        </p:nvSpPr>
        <p:spPr>
          <a:xfrm>
            <a:off x="1303868" y="4343399"/>
            <a:ext cx="9592732" cy="1532467"/>
          </a:xfrm>
          <a:prstGeom prst="rect">
            <a:avLst/>
          </a:prstGeom>
          <a:noFill/>
          <a:ln>
            <a:noFill/>
          </a:ln>
        </p:spPr>
        <p:txBody>
          <a:bodyPr spcFirstLastPara="1" wrap="square" lIns="91425" tIns="91425" rIns="91425" bIns="91425" anchor="ctr" anchorCtr="0"/>
          <a:lstStyle>
            <a:lvl1pPr marL="457200" marR="0" lvl="0" indent="-228600" algn="ctr"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95" name="Shape 95"/>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6" name="Shape 96"/>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97" name="Shape 97"/>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cxnSp>
        <p:nvCxnSpPr>
          <p:cNvPr id="98" name="Shape 98"/>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1446213" y="982132"/>
            <a:ext cx="9296398" cy="237066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3200"/>
              <a:buFont typeface="Garamond"/>
              <a:buNone/>
              <a:defRPr sz="3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01" name="Shape 101"/>
          <p:cNvSpPr txBox="1">
            <a:spLocks noGrp="1"/>
          </p:cNvSpPr>
          <p:nvPr>
            <p:ph type="body" idx="1"/>
          </p:nvPr>
        </p:nvSpPr>
        <p:spPr>
          <a:xfrm>
            <a:off x="1674812" y="3352800"/>
            <a:ext cx="8839202" cy="584200"/>
          </a:xfrm>
          <a:prstGeom prst="rect">
            <a:avLst/>
          </a:prstGeom>
          <a:noFill/>
          <a:ln>
            <a:noFill/>
          </a:ln>
        </p:spPr>
        <p:txBody>
          <a:bodyPr spcFirstLastPara="1" wrap="square" lIns="91425" tIns="91425" rIns="91425" bIns="91425" anchor="ctr" anchorCtr="0"/>
          <a:lstStyle>
            <a:lvl1pPr marL="457200" marR="0" lvl="0" indent="-228600" algn="r" rtl="0">
              <a:spcBef>
                <a:spcPts val="400"/>
              </a:spcBef>
              <a:spcAft>
                <a:spcPts val="0"/>
              </a:spcAft>
              <a:buClr>
                <a:schemeClr val="accent1"/>
              </a:buClr>
              <a:buSzPts val="2300"/>
              <a:buFont typeface="Arial"/>
              <a:buNone/>
              <a:defRPr sz="20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300"/>
              <a:buFont typeface="Arial"/>
              <a:buNone/>
              <a:defRPr sz="20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2070"/>
              <a:buFont typeface="Arial"/>
              <a:buNone/>
              <a:defRPr sz="18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02" name="Shape 102"/>
          <p:cNvSpPr txBox="1">
            <a:spLocks noGrp="1"/>
          </p:cNvSpPr>
          <p:nvPr>
            <p:ph type="body" idx="2"/>
          </p:nvPr>
        </p:nvSpPr>
        <p:spPr>
          <a:xfrm>
            <a:off x="1295401" y="4343399"/>
            <a:ext cx="9609666" cy="1532467"/>
          </a:xfrm>
          <a:prstGeom prst="rect">
            <a:avLst/>
          </a:prstGeom>
          <a:noFill/>
          <a:ln>
            <a:noFill/>
          </a:ln>
        </p:spPr>
        <p:txBody>
          <a:bodyPr spcFirstLastPara="1" wrap="square" lIns="91425" tIns="91425" rIns="91425" bIns="91425" anchor="ctr" anchorCtr="0"/>
          <a:lstStyle>
            <a:lvl1pPr marL="457200" marR="0" lvl="0" indent="-228600" algn="ctr"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03" name="Shape 103"/>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4" name="Shape 104"/>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05" name="Shape 10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
        <p:nvSpPr>
          <p:cNvPr id="106" name="Shape 106"/>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07" name="Shape 107"/>
          <p:cNvSpPr txBox="1"/>
          <p:nvPr/>
        </p:nvSpPr>
        <p:spPr>
          <a:xfrm>
            <a:off x="10600267" y="2827870"/>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08" name="Shape 108"/>
          <p:cNvCxnSpPr/>
          <p:nvPr/>
        </p:nvCxnSpPr>
        <p:spPr>
          <a:xfrm>
            <a:off x="1396169" y="4140199"/>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295402" y="3308581"/>
            <a:ext cx="9609668" cy="1468800"/>
          </a:xfrm>
          <a:prstGeom prst="rect">
            <a:avLst/>
          </a:prstGeom>
          <a:noFill/>
          <a:ln>
            <a:noFill/>
          </a:ln>
        </p:spPr>
        <p:txBody>
          <a:bodyPr spcFirstLastPara="1" wrap="square" lIns="91425" tIns="91425" rIns="91425" bIns="91425" anchor="b" anchorCtr="0"/>
          <a:lstStyle>
            <a:lvl1pPr marR="0" lvl="0" algn="l" rtl="0">
              <a:spcBef>
                <a:spcPts val="0"/>
              </a:spcBef>
              <a:spcAft>
                <a:spcPts val="0"/>
              </a:spcAft>
              <a:buClr>
                <a:srgbClr val="262626"/>
              </a:buClr>
              <a:buSzPts val="3200"/>
              <a:buFont typeface="Garamond"/>
              <a:buNone/>
              <a:defRPr sz="32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1" name="Shape 111"/>
          <p:cNvSpPr txBox="1">
            <a:spLocks noGrp="1"/>
          </p:cNvSpPr>
          <p:nvPr>
            <p:ph type="body" idx="1"/>
          </p:nvPr>
        </p:nvSpPr>
        <p:spPr>
          <a:xfrm>
            <a:off x="1295401" y="4777381"/>
            <a:ext cx="9609668" cy="860400"/>
          </a:xfrm>
          <a:prstGeom prst="rect">
            <a:avLst/>
          </a:prstGeom>
          <a:noFill/>
          <a:ln>
            <a:noFill/>
          </a:ln>
        </p:spPr>
        <p:txBody>
          <a:bodyPr spcFirstLastPara="1" wrap="square" lIns="91425" tIns="91425" rIns="91425" bIns="91425" anchor="t" anchorCtr="0"/>
          <a:lstStyle>
            <a:lvl1pPr marL="457200" marR="0" lvl="0" indent="-228600" algn="l" rtl="0">
              <a:spcBef>
                <a:spcPts val="400"/>
              </a:spcBef>
              <a:spcAft>
                <a:spcPts val="0"/>
              </a:spcAft>
              <a:buClr>
                <a:schemeClr val="accent1"/>
              </a:buClr>
              <a:buSzPts val="2300"/>
              <a:buFont typeface="Arial"/>
              <a:buNone/>
              <a:defRPr sz="20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2" name="Shape 112"/>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3" name="Shape 113"/>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14" name="Shape 11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446213" y="982132"/>
            <a:ext cx="9296398" cy="224366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chemeClr val="dk1"/>
              </a:buClr>
              <a:buSzPts val="3200"/>
              <a:buFont typeface="Garamond"/>
              <a:buNone/>
              <a:defRPr sz="32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7" name="Shape 117"/>
          <p:cNvSpPr txBox="1">
            <a:spLocks noGrp="1"/>
          </p:cNvSpPr>
          <p:nvPr>
            <p:ph type="body" idx="1"/>
          </p:nvPr>
        </p:nvSpPr>
        <p:spPr>
          <a:xfrm>
            <a:off x="1295401" y="3639312"/>
            <a:ext cx="9609668" cy="886968"/>
          </a:xfrm>
          <a:prstGeom prst="rect">
            <a:avLst/>
          </a:prstGeom>
          <a:noFill/>
          <a:ln>
            <a:noFill/>
          </a:ln>
        </p:spPr>
        <p:txBody>
          <a:bodyPr spcFirstLastPara="1" wrap="square" lIns="91425" tIns="91425" rIns="91425" bIns="91425" anchor="b" anchorCtr="0"/>
          <a:lstStyle>
            <a:lvl1pPr marL="457200" marR="0" lvl="0" indent="-228600" algn="l" rtl="0">
              <a:spcBef>
                <a:spcPts val="0"/>
              </a:spcBef>
              <a:spcAft>
                <a:spcPts val="0"/>
              </a:spcAft>
              <a:buClr>
                <a:schemeClr val="accent1"/>
              </a:buClr>
              <a:buSzPts val="2760"/>
              <a:buFont typeface="Arial"/>
              <a:buNone/>
              <a:defRPr sz="24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8" name="Shape 118"/>
          <p:cNvSpPr txBox="1">
            <a:spLocks noGrp="1"/>
          </p:cNvSpPr>
          <p:nvPr>
            <p:ph type="body" idx="2"/>
          </p:nvPr>
        </p:nvSpPr>
        <p:spPr>
          <a:xfrm>
            <a:off x="1295401" y="4529667"/>
            <a:ext cx="9609668" cy="1346200"/>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2070"/>
              <a:buFont typeface="Arial"/>
              <a:buNone/>
              <a:defRPr sz="18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19" name="Shape 119"/>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20" name="Shape 120"/>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21" name="Shape 12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
        <p:nvSpPr>
          <p:cNvPr id="122" name="Shape 122"/>
          <p:cNvSpPr txBox="1"/>
          <p:nvPr/>
        </p:nvSpPr>
        <p:spPr>
          <a:xfrm>
            <a:off x="862013" y="879961"/>
            <a:ext cx="609600" cy="584776"/>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sp>
        <p:nvSpPr>
          <p:cNvPr id="123" name="Shape 123"/>
          <p:cNvSpPr txBox="1"/>
          <p:nvPr/>
        </p:nvSpPr>
        <p:spPr>
          <a:xfrm>
            <a:off x="10600267" y="2599261"/>
            <a:ext cx="609600" cy="584776"/>
          </a:xfrm>
          <a:prstGeom prst="rect">
            <a:avLst/>
          </a:prstGeom>
          <a:noFill/>
          <a:ln>
            <a:noFill/>
          </a:ln>
        </p:spPr>
        <p:txBody>
          <a:bodyPr spcFirstLastPara="1" wrap="square" lIns="91425" tIns="45700" rIns="91425" bIns="45700" anchor="ctr" anchorCtr="0">
            <a:noAutofit/>
          </a:bodyPr>
          <a:lstStyle/>
          <a:p>
            <a:pPr marL="0" marR="0" lvl="0" indent="0" algn="r" rtl="0">
              <a:spcBef>
                <a:spcPts val="0"/>
              </a:spcBef>
              <a:spcAft>
                <a:spcPts val="0"/>
              </a:spcAft>
              <a:buNone/>
            </a:pPr>
            <a:r>
              <a:rPr lang="en-US" sz="8000" b="0" i="0" u="none" strike="noStrike" cap="none">
                <a:solidFill>
                  <a:schemeClr val="dk1"/>
                </a:solidFill>
                <a:latin typeface="Garamond"/>
                <a:ea typeface="Garamond"/>
                <a:cs typeface="Garamond"/>
                <a:sym typeface="Garamond"/>
              </a:rPr>
              <a:t>”</a:t>
            </a:r>
            <a:endParaRPr/>
          </a:p>
        </p:txBody>
      </p:sp>
      <p:cxnSp>
        <p:nvCxnSpPr>
          <p:cNvPr id="124" name="Shape 124"/>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125"/>
        <p:cNvGrpSpPr/>
        <p:nvPr/>
      </p:nvGrpSpPr>
      <p:grpSpPr>
        <a:xfrm>
          <a:off x="0" y="0"/>
          <a:ext cx="0" cy="0"/>
          <a:chOff x="0" y="0"/>
          <a:chExt cx="0" cy="0"/>
        </a:xfrm>
      </p:grpSpPr>
      <p:sp>
        <p:nvSpPr>
          <p:cNvPr id="126" name="Shape 126"/>
          <p:cNvSpPr txBox="1">
            <a:spLocks noGrp="1"/>
          </p:cNvSpPr>
          <p:nvPr>
            <p:ph type="title"/>
          </p:nvPr>
        </p:nvSpPr>
        <p:spPr>
          <a:xfrm>
            <a:off x="1295401" y="982132"/>
            <a:ext cx="9609666" cy="2243668"/>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7" name="Shape 127"/>
          <p:cNvSpPr txBox="1">
            <a:spLocks noGrp="1"/>
          </p:cNvSpPr>
          <p:nvPr>
            <p:ph type="body" idx="1"/>
          </p:nvPr>
        </p:nvSpPr>
        <p:spPr>
          <a:xfrm>
            <a:off x="1295401" y="3630168"/>
            <a:ext cx="9609668" cy="841248"/>
          </a:xfrm>
          <a:prstGeom prst="rect">
            <a:avLst/>
          </a:prstGeom>
          <a:noFill/>
          <a:ln>
            <a:noFill/>
          </a:ln>
        </p:spPr>
        <p:txBody>
          <a:bodyPr spcFirstLastPara="1" wrap="square" lIns="91425" tIns="91425" rIns="91425" bIns="91425" anchor="b" anchorCtr="0"/>
          <a:lstStyle>
            <a:lvl1pPr marL="457200" marR="0" lvl="0" indent="-228600" algn="l" rtl="0">
              <a:spcBef>
                <a:spcPts val="0"/>
              </a:spcBef>
              <a:spcAft>
                <a:spcPts val="0"/>
              </a:spcAft>
              <a:buClr>
                <a:schemeClr val="accent1"/>
              </a:buClr>
              <a:buSzPts val="3220"/>
              <a:buFont typeface="Arial"/>
              <a:buNone/>
              <a:defRPr sz="28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8" name="Shape 128"/>
          <p:cNvSpPr txBox="1">
            <a:spLocks noGrp="1"/>
          </p:cNvSpPr>
          <p:nvPr>
            <p:ph type="body" idx="2"/>
          </p:nvPr>
        </p:nvSpPr>
        <p:spPr>
          <a:xfrm>
            <a:off x="1295400" y="4470399"/>
            <a:ext cx="9609670" cy="1405467"/>
          </a:xfrm>
          <a:prstGeom prst="rect">
            <a:avLst/>
          </a:prstGeom>
          <a:noFill/>
          <a:ln>
            <a:noFill/>
          </a:ln>
        </p:spPr>
        <p:txBody>
          <a:bodyPr spcFirstLastPara="1" wrap="square" lIns="91425" tIns="91425" rIns="91425" bIns="91425" anchor="t" anchorCtr="0"/>
          <a:lstStyle>
            <a:lvl1pPr marL="457200" marR="0" lvl="0" indent="-228600" algn="l" rtl="0">
              <a:spcBef>
                <a:spcPts val="360"/>
              </a:spcBef>
              <a:spcAft>
                <a:spcPts val="0"/>
              </a:spcAft>
              <a:buClr>
                <a:schemeClr val="accent1"/>
              </a:buClr>
              <a:buSzPts val="2070"/>
              <a:buFont typeface="Arial"/>
              <a:buNone/>
              <a:defRPr sz="1800" b="0" i="0" u="none" strike="noStrike" cap="none">
                <a:solidFill>
                  <a:schemeClr val="dk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129" name="Shape 129"/>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0" name="Shape 130"/>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1" name="Shape 131"/>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cxnSp>
        <p:nvCxnSpPr>
          <p:cNvPr id="132" name="Shape 132"/>
          <p:cNvCxnSpPr/>
          <p:nvPr/>
        </p:nvCxnSpPr>
        <p:spPr>
          <a:xfrm>
            <a:off x="1396169" y="3429000"/>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295402" y="982132"/>
            <a:ext cx="9601196" cy="130386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35" name="Shape 135"/>
          <p:cNvSpPr txBox="1">
            <a:spLocks noGrp="1"/>
          </p:cNvSpPr>
          <p:nvPr>
            <p:ph type="body" idx="1"/>
          </p:nvPr>
        </p:nvSpPr>
        <p:spPr>
          <a:xfrm rot="5400000">
            <a:off x="4436531" y="-584198"/>
            <a:ext cx="3318936" cy="9601196"/>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6" name="Shape 136"/>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7" name="Shape 137"/>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38" name="Shape 13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cxnSp>
        <p:nvCxnSpPr>
          <p:cNvPr id="139" name="Shape 13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rot="5400000">
            <a:off x="7497936" y="2483551"/>
            <a:ext cx="4893735" cy="1890895"/>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2" name="Shape 142"/>
          <p:cNvSpPr txBox="1">
            <a:spLocks noGrp="1"/>
          </p:cNvSpPr>
          <p:nvPr>
            <p:ph type="body" idx="1"/>
          </p:nvPr>
        </p:nvSpPr>
        <p:spPr>
          <a:xfrm rot="5400000">
            <a:off x="2565043" y="-287513"/>
            <a:ext cx="4893734" cy="7433025"/>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43" name="Shape 143"/>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4" name="Shape 144"/>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5" name="Shape 14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cxnSp>
        <p:nvCxnSpPr>
          <p:cNvPr id="146" name="Shape 146"/>
          <p:cNvCxnSpPr/>
          <p:nvPr/>
        </p:nvCxnSpPr>
        <p:spPr>
          <a:xfrm>
            <a:off x="8863890" y="990600"/>
            <a:ext cx="0" cy="487680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cxnSp>
        <p:nvCxnSpPr>
          <p:cNvPr id="24" name="Shape 24"/>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25" name="Shape 25"/>
          <p:cNvSpPr txBox="1">
            <a:spLocks noGrp="1"/>
          </p:cNvSpPr>
          <p:nvPr>
            <p:ph type="title"/>
          </p:nvPr>
        </p:nvSpPr>
        <p:spPr>
          <a:xfrm>
            <a:off x="1295402" y="982132"/>
            <a:ext cx="9601196" cy="130386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6" name="Shape 26"/>
          <p:cNvSpPr txBox="1">
            <a:spLocks noGrp="1"/>
          </p:cNvSpPr>
          <p:nvPr>
            <p:ph type="body" idx="1"/>
          </p:nvPr>
        </p:nvSpPr>
        <p:spPr>
          <a:xfrm>
            <a:off x="1295401" y="2556932"/>
            <a:ext cx="9601196" cy="3318936"/>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27" name="Shape 27"/>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8" name="Shape 28"/>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29" name="Shape 2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0"/>
        <p:cNvGrpSpPr/>
        <p:nvPr/>
      </p:nvGrpSpPr>
      <p:grpSpPr>
        <a:xfrm>
          <a:off x="0" y="0"/>
          <a:ext cx="0" cy="0"/>
          <a:chOff x="0" y="0"/>
          <a:chExt cx="0" cy="0"/>
        </a:xfrm>
      </p:grpSpPr>
      <p:grpSp>
        <p:nvGrpSpPr>
          <p:cNvPr id="31" name="Shape 31"/>
          <p:cNvGrpSpPr/>
          <p:nvPr/>
        </p:nvGrpSpPr>
        <p:grpSpPr>
          <a:xfrm>
            <a:off x="-16934" y="0"/>
            <a:ext cx="12231160" cy="6856214"/>
            <a:chOff x="-16934" y="0"/>
            <a:chExt cx="12231160" cy="6856214"/>
          </a:xfrm>
        </p:grpSpPr>
        <p:pic>
          <p:nvPicPr>
            <p:cNvPr id="32" name="Shape 32" descr="HD-PanelTitleR1.png"/>
            <p:cNvPicPr preferRelativeResize="0"/>
            <p:nvPr/>
          </p:nvPicPr>
          <p:blipFill rotWithShape="1">
            <a:blip r:embed="rId2">
              <a:alphaModFix/>
            </a:blip>
            <a:srcRect/>
            <a:stretch/>
          </p:blipFill>
          <p:spPr>
            <a:xfrm>
              <a:off x="0" y="0"/>
              <a:ext cx="12188825" cy="6856214"/>
            </a:xfrm>
            <a:prstGeom prst="rect">
              <a:avLst/>
            </a:prstGeom>
            <a:noFill/>
            <a:ln>
              <a:noFill/>
            </a:ln>
          </p:spPr>
        </p:pic>
        <p:sp>
          <p:nvSpPr>
            <p:cNvPr id="33" name="Shape 33"/>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34" name="Shape 34" descr="HDRibbonTitle-UniformTrim.png"/>
            <p:cNvPicPr preferRelativeResize="0"/>
            <p:nvPr/>
          </p:nvPicPr>
          <p:blipFill rotWithShape="1">
            <a:blip r:embed="rId3">
              <a:alphaModFix/>
            </a:blip>
            <a:srcRect/>
            <a:stretch/>
          </p:blipFill>
          <p:spPr>
            <a:xfrm>
              <a:off x="-16934" y="3147609"/>
              <a:ext cx="2478024" cy="612648"/>
            </a:xfrm>
            <a:prstGeom prst="rect">
              <a:avLst/>
            </a:prstGeom>
            <a:noFill/>
            <a:ln>
              <a:noFill/>
            </a:ln>
          </p:spPr>
        </p:pic>
        <p:pic>
          <p:nvPicPr>
            <p:cNvPr id="35" name="Shape 35" descr="HDRibbonTitle-UniformTrim.png"/>
            <p:cNvPicPr preferRelativeResize="0"/>
            <p:nvPr/>
          </p:nvPicPr>
          <p:blipFill rotWithShape="1">
            <a:blip r:embed="rId3">
              <a:alphaModFix/>
            </a:blip>
            <a:srcRect/>
            <a:stretch/>
          </p:blipFill>
          <p:spPr>
            <a:xfrm>
              <a:off x="9736202" y="3147609"/>
              <a:ext cx="2478024" cy="612648"/>
            </a:xfrm>
            <a:prstGeom prst="rect">
              <a:avLst/>
            </a:prstGeom>
            <a:noFill/>
            <a:ln>
              <a:noFill/>
            </a:ln>
          </p:spPr>
        </p:pic>
      </p:grpSp>
      <p:sp>
        <p:nvSpPr>
          <p:cNvPr id="36" name="Shape 36"/>
          <p:cNvSpPr txBox="1">
            <a:spLocks noGrp="1"/>
          </p:cNvSpPr>
          <p:nvPr>
            <p:ph type="ctrTitle"/>
          </p:nvPr>
        </p:nvSpPr>
        <p:spPr>
          <a:xfrm>
            <a:off x="2692398" y="1871131"/>
            <a:ext cx="6815669" cy="1515533"/>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rgbClr val="262626"/>
              </a:buClr>
              <a:buSzPts val="5400"/>
              <a:buFont typeface="Garamond"/>
              <a:buNone/>
              <a:defRPr sz="5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7" name="Shape 37"/>
          <p:cNvSpPr txBox="1">
            <a:spLocks noGrp="1"/>
          </p:cNvSpPr>
          <p:nvPr>
            <p:ph type="subTitle" idx="1"/>
          </p:nvPr>
        </p:nvSpPr>
        <p:spPr>
          <a:xfrm>
            <a:off x="2692398" y="3657597"/>
            <a:ext cx="6815669" cy="1320802"/>
          </a:xfrm>
          <a:prstGeom prst="rect">
            <a:avLst/>
          </a:prstGeom>
          <a:noFill/>
          <a:ln>
            <a:noFill/>
          </a:ln>
        </p:spPr>
        <p:txBody>
          <a:bodyPr spcFirstLastPara="1" wrap="square" lIns="91425" tIns="91425" rIns="91425" bIns="91425" anchor="t" anchorCtr="0"/>
          <a:lstStyle>
            <a:lvl1pPr marR="0" lvl="0" algn="ctr" rtl="0">
              <a:spcBef>
                <a:spcPts val="420"/>
              </a:spcBef>
              <a:spcAft>
                <a:spcPts val="0"/>
              </a:spcAft>
              <a:buClr>
                <a:schemeClr val="accent1"/>
              </a:buClr>
              <a:buSzPts val="2415"/>
              <a:buFont typeface="Arial"/>
              <a:buNone/>
              <a:defRPr sz="2100" b="0" i="0" u="none" strike="noStrike" cap="none">
                <a:solidFill>
                  <a:schemeClr val="dk1"/>
                </a:solidFill>
                <a:latin typeface="Garamond"/>
                <a:ea typeface="Garamond"/>
                <a:cs typeface="Garamond"/>
                <a:sym typeface="Garamond"/>
              </a:defRPr>
            </a:lvl1pPr>
            <a:lvl2pPr marR="0" lvl="1" algn="ctr" rtl="0">
              <a:spcBef>
                <a:spcPts val="600"/>
              </a:spcBef>
              <a:spcAft>
                <a:spcPts val="0"/>
              </a:spcAft>
              <a:buClr>
                <a:schemeClr val="accent1"/>
              </a:buClr>
              <a:buSzPts val="2300"/>
              <a:buFont typeface="Arial"/>
              <a:buNone/>
              <a:defRPr sz="2000" b="0" i="0" u="none" strike="noStrike" cap="none">
                <a:solidFill>
                  <a:srgbClr val="888888"/>
                </a:solidFill>
                <a:latin typeface="Garamond"/>
                <a:ea typeface="Garamond"/>
                <a:cs typeface="Garamond"/>
                <a:sym typeface="Garamond"/>
              </a:defRPr>
            </a:lvl2pPr>
            <a:lvl3pPr marR="0" lvl="2" algn="ctr" rtl="0">
              <a:spcBef>
                <a:spcPts val="600"/>
              </a:spcBef>
              <a:spcAft>
                <a:spcPts val="0"/>
              </a:spcAft>
              <a:buClr>
                <a:schemeClr val="accent1"/>
              </a:buClr>
              <a:buSzPts val="2070"/>
              <a:buFont typeface="Arial"/>
              <a:buNone/>
              <a:defRPr sz="1800" b="0" i="0" u="none" strike="noStrike" cap="none">
                <a:solidFill>
                  <a:srgbClr val="888888"/>
                </a:solidFill>
                <a:latin typeface="Garamond"/>
                <a:ea typeface="Garamond"/>
                <a:cs typeface="Garamond"/>
                <a:sym typeface="Garamond"/>
              </a:defRPr>
            </a:lvl3pPr>
            <a:lvl4pPr marR="0" lvl="3" algn="ctr" rtl="0">
              <a:spcBef>
                <a:spcPts val="600"/>
              </a:spcBef>
              <a:spcAft>
                <a:spcPts val="0"/>
              </a:spcAft>
              <a:buClr>
                <a:schemeClr val="accent1"/>
              </a:buClr>
              <a:buSzPts val="1840"/>
              <a:buFont typeface="Arial"/>
              <a:buNone/>
              <a:defRPr sz="1600" b="0" i="0" u="none" strike="noStrike" cap="none">
                <a:solidFill>
                  <a:srgbClr val="888888"/>
                </a:solidFill>
                <a:latin typeface="Garamond"/>
                <a:ea typeface="Garamond"/>
                <a:cs typeface="Garamond"/>
                <a:sym typeface="Garamond"/>
              </a:defRPr>
            </a:lvl4pPr>
            <a:lvl5pPr marR="0" lvl="4"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5pPr>
            <a:lvl6pPr marR="0" lvl="5"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6pPr>
            <a:lvl7pPr marR="0" lvl="6"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7pPr>
            <a:lvl8pPr marR="0" lvl="7" algn="ctr" rtl="0">
              <a:spcBef>
                <a:spcPts val="600"/>
              </a:spcBef>
              <a:spcAft>
                <a:spcPts val="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8pPr>
            <a:lvl9pPr marR="0" lvl="8" algn="ctr" rtl="0">
              <a:spcBef>
                <a:spcPts val="600"/>
              </a:spcBef>
              <a:spcAft>
                <a:spcPts val="600"/>
              </a:spcAft>
              <a:buClr>
                <a:schemeClr val="accent1"/>
              </a:buClr>
              <a:buSzPts val="1610"/>
              <a:buFont typeface="Arial"/>
              <a:buNone/>
              <a:defRPr sz="1400" b="0" i="0" u="none" strike="noStrike" cap="none">
                <a:solidFill>
                  <a:srgbClr val="888888"/>
                </a:solidFill>
                <a:latin typeface="Garamond"/>
                <a:ea typeface="Garamond"/>
                <a:cs typeface="Garamond"/>
                <a:sym typeface="Garamond"/>
              </a:defRPr>
            </a:lvl9pPr>
          </a:lstStyle>
          <a:p>
            <a:endParaRPr/>
          </a:p>
        </p:txBody>
      </p:sp>
      <p:sp>
        <p:nvSpPr>
          <p:cNvPr id="38" name="Shape 38"/>
          <p:cNvSpPr txBox="1">
            <a:spLocks noGrp="1"/>
          </p:cNvSpPr>
          <p:nvPr>
            <p:ph type="dt" idx="10"/>
          </p:nvPr>
        </p:nvSpPr>
        <p:spPr>
          <a:xfrm>
            <a:off x="7983232" y="5037663"/>
            <a:ext cx="897467"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39" name="Shape 39"/>
          <p:cNvSpPr txBox="1">
            <a:spLocks noGrp="1"/>
          </p:cNvSpPr>
          <p:nvPr>
            <p:ph type="ftr" idx="11"/>
          </p:nvPr>
        </p:nvSpPr>
        <p:spPr>
          <a:xfrm>
            <a:off x="2692397" y="5037663"/>
            <a:ext cx="5214635"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0" name="Shape 40"/>
          <p:cNvSpPr txBox="1">
            <a:spLocks noGrp="1"/>
          </p:cNvSpPr>
          <p:nvPr>
            <p:ph type="sldNum" idx="12"/>
          </p:nvPr>
        </p:nvSpPr>
        <p:spPr>
          <a:xfrm>
            <a:off x="8956900" y="5037663"/>
            <a:ext cx="55116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cxnSp>
        <p:nvCxnSpPr>
          <p:cNvPr id="41" name="Shape 41"/>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cxnSp>
        <p:nvCxnSpPr>
          <p:cNvPr id="43" name="Shape 43"/>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
        <p:nvSpPr>
          <p:cNvPr id="44" name="Shape 44"/>
          <p:cNvSpPr txBox="1">
            <a:spLocks noGrp="1"/>
          </p:cNvSpPr>
          <p:nvPr>
            <p:ph type="title"/>
          </p:nvPr>
        </p:nvSpPr>
        <p:spPr>
          <a:xfrm>
            <a:off x="1295402" y="982132"/>
            <a:ext cx="9601196" cy="130386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5" name="Shape 45"/>
          <p:cNvSpPr txBox="1">
            <a:spLocks noGrp="1"/>
          </p:cNvSpPr>
          <p:nvPr>
            <p:ph type="body" idx="1"/>
          </p:nvPr>
        </p:nvSpPr>
        <p:spPr>
          <a:xfrm>
            <a:off x="1298448" y="2560320"/>
            <a:ext cx="4718304" cy="3310128"/>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6" name="Shape 46"/>
          <p:cNvSpPr txBox="1">
            <a:spLocks noGrp="1"/>
          </p:cNvSpPr>
          <p:nvPr>
            <p:ph type="body" idx="2"/>
          </p:nvPr>
        </p:nvSpPr>
        <p:spPr>
          <a:xfrm>
            <a:off x="6181344" y="2560320"/>
            <a:ext cx="4718304" cy="3310128"/>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47" name="Shape 47"/>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8" name="Shape 48"/>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49" name="Shape 4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1295402" y="982132"/>
            <a:ext cx="9601196" cy="130386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2" name="Shape 52"/>
          <p:cNvSpPr txBox="1">
            <a:spLocks noGrp="1"/>
          </p:cNvSpPr>
          <p:nvPr>
            <p:ph type="body" idx="1"/>
          </p:nvPr>
        </p:nvSpPr>
        <p:spPr>
          <a:xfrm>
            <a:off x="1295400" y="2658533"/>
            <a:ext cx="4718304" cy="576262"/>
          </a:xfrm>
          <a:prstGeom prst="rect">
            <a:avLst/>
          </a:prstGeom>
          <a:noFill/>
          <a:ln>
            <a:noFill/>
          </a:ln>
        </p:spPr>
        <p:txBody>
          <a:bodyPr spcFirstLastPara="1" wrap="square" lIns="91425" tIns="91425" rIns="91425" bIns="91425" anchor="b" anchorCtr="0"/>
          <a:lstStyle>
            <a:lvl1pPr marL="457200" marR="0" lvl="0" indent="-228600" algn="l" rtl="0">
              <a:spcBef>
                <a:spcPts val="672"/>
              </a:spcBef>
              <a:spcAft>
                <a:spcPts val="0"/>
              </a:spcAft>
              <a:buClr>
                <a:schemeClr val="accent1"/>
              </a:buClr>
              <a:buSzPts val="3220"/>
              <a:buFont typeface="Arial"/>
              <a:buNone/>
              <a:defRPr sz="2800" b="0" i="0" u="none" strike="noStrike" cap="none">
                <a:solidFill>
                  <a:schemeClr val="accent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300"/>
              <a:buFont typeface="Arial"/>
              <a:buNone/>
              <a:defRPr sz="2000" b="1"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2070"/>
              <a:buFont typeface="Arial"/>
              <a:buNone/>
              <a:defRPr sz="1800" b="1"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53" name="Shape 53"/>
          <p:cNvSpPr txBox="1">
            <a:spLocks noGrp="1"/>
          </p:cNvSpPr>
          <p:nvPr>
            <p:ph type="body" idx="2"/>
          </p:nvPr>
        </p:nvSpPr>
        <p:spPr>
          <a:xfrm>
            <a:off x="1295400" y="3243262"/>
            <a:ext cx="4718304" cy="2632605"/>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54" name="Shape 54"/>
          <p:cNvSpPr txBox="1">
            <a:spLocks noGrp="1"/>
          </p:cNvSpPr>
          <p:nvPr>
            <p:ph type="body" idx="3"/>
          </p:nvPr>
        </p:nvSpPr>
        <p:spPr>
          <a:xfrm>
            <a:off x="6180670" y="2658533"/>
            <a:ext cx="4718304" cy="576262"/>
          </a:xfrm>
          <a:prstGeom prst="rect">
            <a:avLst/>
          </a:prstGeom>
          <a:noFill/>
          <a:ln>
            <a:noFill/>
          </a:ln>
        </p:spPr>
        <p:txBody>
          <a:bodyPr spcFirstLastPara="1" wrap="square" lIns="91425" tIns="91425" rIns="91425" bIns="91425" anchor="b" anchorCtr="0"/>
          <a:lstStyle>
            <a:lvl1pPr marL="457200" marR="0" lvl="0" indent="-228600" algn="l" rtl="0">
              <a:spcBef>
                <a:spcPts val="672"/>
              </a:spcBef>
              <a:spcAft>
                <a:spcPts val="0"/>
              </a:spcAft>
              <a:buClr>
                <a:schemeClr val="accent1"/>
              </a:buClr>
              <a:buSzPts val="3220"/>
              <a:buFont typeface="Arial"/>
              <a:buNone/>
              <a:defRPr sz="2800" b="0" i="0" u="none" strike="noStrike" cap="none">
                <a:solidFill>
                  <a:schemeClr val="accent1"/>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2300"/>
              <a:buFont typeface="Arial"/>
              <a:buNone/>
              <a:defRPr sz="2000" b="1"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2070"/>
              <a:buFont typeface="Arial"/>
              <a:buNone/>
              <a:defRPr sz="1800" b="1"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840"/>
              <a:buFont typeface="Arial"/>
              <a:buNone/>
              <a:defRPr sz="1600" b="1" i="0" u="none" strike="noStrike" cap="none">
                <a:solidFill>
                  <a:srgbClr val="262626"/>
                </a:solidFill>
                <a:latin typeface="Garamond"/>
                <a:ea typeface="Garamond"/>
                <a:cs typeface="Garamond"/>
                <a:sym typeface="Garamond"/>
              </a:defRPr>
            </a:lvl9pPr>
          </a:lstStyle>
          <a:p>
            <a:endParaRPr/>
          </a:p>
        </p:txBody>
      </p:sp>
      <p:sp>
        <p:nvSpPr>
          <p:cNvPr id="55" name="Shape 55"/>
          <p:cNvSpPr txBox="1">
            <a:spLocks noGrp="1"/>
          </p:cNvSpPr>
          <p:nvPr>
            <p:ph type="body" idx="4"/>
          </p:nvPr>
        </p:nvSpPr>
        <p:spPr>
          <a:xfrm>
            <a:off x="6180670" y="3243262"/>
            <a:ext cx="4718304" cy="2632605"/>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56" name="Shape 56"/>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7" name="Shape 57"/>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58" name="Shape 58"/>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cxnSp>
        <p:nvCxnSpPr>
          <p:cNvPr id="59" name="Shape 59"/>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Shape 61"/>
          <p:cNvSpPr txBox="1">
            <a:spLocks noGrp="1"/>
          </p:cNvSpPr>
          <p:nvPr>
            <p:ph type="title"/>
          </p:nvPr>
        </p:nvSpPr>
        <p:spPr>
          <a:xfrm>
            <a:off x="1295402" y="982132"/>
            <a:ext cx="9601196" cy="130386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2" name="Shape 62"/>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3" name="Shape 63"/>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4" name="Shape 6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cxnSp>
        <p:nvCxnSpPr>
          <p:cNvPr id="65" name="Shape 65"/>
          <p:cNvCxnSpPr/>
          <p:nvPr/>
        </p:nvCxnSpPr>
        <p:spPr>
          <a:xfrm>
            <a:off x="1396169" y="2421466"/>
            <a:ext cx="94072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Shape 67"/>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8" name="Shape 68"/>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69" name="Shape 69"/>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0"/>
        <p:cNvGrpSpPr/>
        <p:nvPr/>
      </p:nvGrpSpPr>
      <p:grpSpPr>
        <a:xfrm>
          <a:off x="0" y="0"/>
          <a:ext cx="0" cy="0"/>
          <a:chOff x="0" y="0"/>
          <a:chExt cx="0" cy="0"/>
        </a:xfrm>
      </p:grpSpPr>
      <p:sp>
        <p:nvSpPr>
          <p:cNvPr id="71" name="Shape 71"/>
          <p:cNvSpPr txBox="1">
            <a:spLocks noGrp="1"/>
          </p:cNvSpPr>
          <p:nvPr>
            <p:ph type="title"/>
          </p:nvPr>
        </p:nvSpPr>
        <p:spPr>
          <a:xfrm>
            <a:off x="1293811" y="1388534"/>
            <a:ext cx="3718455" cy="13716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rgbClr val="262626"/>
              </a:buClr>
              <a:buSzPts val="2400"/>
              <a:buFont typeface="Garamond"/>
              <a:buNone/>
              <a:defRPr sz="2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2" name="Shape 72"/>
          <p:cNvSpPr txBox="1">
            <a:spLocks noGrp="1"/>
          </p:cNvSpPr>
          <p:nvPr>
            <p:ph type="body" idx="1"/>
          </p:nvPr>
        </p:nvSpPr>
        <p:spPr>
          <a:xfrm>
            <a:off x="5418668" y="982131"/>
            <a:ext cx="5469466" cy="4893735"/>
          </a:xfrm>
          <a:prstGeom prst="rect">
            <a:avLst/>
          </a:prstGeom>
          <a:noFill/>
          <a:ln>
            <a:noFill/>
          </a:ln>
        </p:spPr>
        <p:txBody>
          <a:bodyPr spcFirstLastPara="1" wrap="square" lIns="91425" tIns="91425" rIns="91425" bIns="91425" anchor="ctr"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73" name="Shape 73"/>
          <p:cNvSpPr txBox="1">
            <a:spLocks noGrp="1"/>
          </p:cNvSpPr>
          <p:nvPr>
            <p:ph type="body" idx="2"/>
          </p:nvPr>
        </p:nvSpPr>
        <p:spPr>
          <a:xfrm>
            <a:off x="1293811" y="3031065"/>
            <a:ext cx="3718455" cy="2438404"/>
          </a:xfrm>
          <a:prstGeom prst="rect">
            <a:avLst/>
          </a:prstGeom>
          <a:noFill/>
          <a:ln>
            <a:noFill/>
          </a:ln>
        </p:spPr>
        <p:txBody>
          <a:bodyPr spcFirstLastPara="1" wrap="square" lIns="91425" tIns="91425" rIns="91425" bIns="91425" anchor="t" anchorCtr="0"/>
          <a:lstStyle>
            <a:lvl1pPr marL="457200" marR="0" lvl="0" indent="-22860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138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150"/>
              <a:buFont typeface="Arial"/>
              <a:buNone/>
              <a:defRPr sz="10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74" name="Shape 74"/>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5" name="Shape 75"/>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76" name="Shape 76"/>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cxnSp>
        <p:nvCxnSpPr>
          <p:cNvPr id="77" name="Shape 77"/>
          <p:cNvCxnSpPr/>
          <p:nvPr/>
        </p:nvCxnSpPr>
        <p:spPr>
          <a:xfrm>
            <a:off x="1396169" y="2912533"/>
            <a:ext cx="3514498" cy="0"/>
          </a:xfrm>
          <a:prstGeom prst="straightConnector1">
            <a:avLst/>
          </a:prstGeom>
          <a:noFill/>
          <a:ln w="15875" cap="flat" cmpd="sng">
            <a:solidFill>
              <a:schemeClr val="accent1"/>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295399" y="1883832"/>
            <a:ext cx="6241816" cy="1371600"/>
          </a:xfrm>
          <a:prstGeom prst="rect">
            <a:avLst/>
          </a:prstGeom>
          <a:noFill/>
          <a:ln>
            <a:noFill/>
          </a:ln>
        </p:spPr>
        <p:txBody>
          <a:bodyPr spcFirstLastPara="1" wrap="square" lIns="91425" tIns="91425" rIns="91425" bIns="91425" anchor="b" anchorCtr="0"/>
          <a:lstStyle>
            <a:lvl1pPr marR="0" lvl="0" algn="ctr" rtl="0">
              <a:spcBef>
                <a:spcPts val="0"/>
              </a:spcBef>
              <a:spcAft>
                <a:spcPts val="0"/>
              </a:spcAft>
              <a:buClr>
                <a:srgbClr val="262626"/>
              </a:buClr>
              <a:buSzPts val="2800"/>
              <a:buFont typeface="Garamond"/>
              <a:buNone/>
              <a:defRPr sz="28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0" name="Shape 80"/>
          <p:cNvSpPr>
            <a:spLocks noGrp="1"/>
          </p:cNvSpPr>
          <p:nvPr>
            <p:ph type="pic" idx="2"/>
          </p:nvPr>
        </p:nvSpPr>
        <p:spPr>
          <a:xfrm>
            <a:off x="8094831" y="1041400"/>
            <a:ext cx="3063347" cy="4775200"/>
          </a:xfrm>
          <a:prstGeom prst="roundRect">
            <a:avLst>
              <a:gd name="adj" fmla="val 0"/>
            </a:avLst>
          </a:prstGeom>
          <a:noFill/>
          <a:ln w="57150" cap="flat" cmpd="thickThin">
            <a:solidFill>
              <a:srgbClr val="7F7F7F"/>
            </a:solidFill>
            <a:prstDash val="solid"/>
            <a:miter lim="800000"/>
            <a:headEnd type="none" w="sm" len="sm"/>
            <a:tailEnd type="none" w="sm" len="sm"/>
          </a:ln>
        </p:spPr>
        <p:txBody>
          <a:bodyPr spcFirstLastPara="1" wrap="square" lIns="91425" tIns="91425" rIns="91425" bIns="91425" anchor="t" anchorCtr="0"/>
          <a:lstStyle>
            <a:lvl1pPr marR="0" lvl="0" algn="ctr" rtl="0">
              <a:spcBef>
                <a:spcPts val="32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1pPr>
            <a:lvl2pPr marR="0" lvl="1"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2pPr>
            <a:lvl3pPr marR="0" lvl="2"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3pPr>
            <a:lvl4pPr marR="0" lvl="3"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4pPr>
            <a:lvl5pPr marR="0" lvl="4"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5pPr>
            <a:lvl6pPr marR="0" lvl="5"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6pPr>
            <a:lvl7pPr marR="0" lvl="6"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7pPr>
            <a:lvl8pPr marR="0" lvl="7" algn="l" rtl="0">
              <a:spcBef>
                <a:spcPts val="600"/>
              </a:spcBef>
              <a:spcAft>
                <a:spcPts val="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8pPr>
            <a:lvl9pPr marR="0" lvl="8" algn="l" rtl="0">
              <a:spcBef>
                <a:spcPts val="600"/>
              </a:spcBef>
              <a:spcAft>
                <a:spcPts val="600"/>
              </a:spcAft>
              <a:buClr>
                <a:schemeClr val="accent1"/>
              </a:buClr>
              <a:buSzPts val="1840"/>
              <a:buFont typeface="Arial"/>
              <a:buNone/>
              <a:defRPr sz="1600" b="0" i="0" u="none" strike="noStrike" cap="none">
                <a:solidFill>
                  <a:srgbClr val="262626"/>
                </a:solidFill>
                <a:latin typeface="Garamond"/>
                <a:ea typeface="Garamond"/>
                <a:cs typeface="Garamond"/>
                <a:sym typeface="Garamond"/>
              </a:defRPr>
            </a:lvl9pPr>
          </a:lstStyle>
          <a:p>
            <a:endParaRPr/>
          </a:p>
        </p:txBody>
      </p:sp>
      <p:sp>
        <p:nvSpPr>
          <p:cNvPr id="81" name="Shape 81"/>
          <p:cNvSpPr txBox="1">
            <a:spLocks noGrp="1"/>
          </p:cNvSpPr>
          <p:nvPr>
            <p:ph type="body" idx="1"/>
          </p:nvPr>
        </p:nvSpPr>
        <p:spPr>
          <a:xfrm>
            <a:off x="1295399" y="3255432"/>
            <a:ext cx="6241816" cy="1828800"/>
          </a:xfrm>
          <a:prstGeom prst="rect">
            <a:avLst/>
          </a:prstGeom>
          <a:noFill/>
          <a:ln>
            <a:noFill/>
          </a:ln>
        </p:spPr>
        <p:txBody>
          <a:bodyPr spcFirstLastPara="1" wrap="square" lIns="91425" tIns="91425" rIns="91425" bIns="91425" anchor="t" anchorCtr="0"/>
          <a:lstStyle>
            <a:lvl1pPr marL="457200" marR="0" lvl="0" indent="-228600" algn="ctr" rtl="0">
              <a:spcBef>
                <a:spcPts val="360"/>
              </a:spcBef>
              <a:spcAft>
                <a:spcPts val="0"/>
              </a:spcAft>
              <a:buClr>
                <a:schemeClr val="accent1"/>
              </a:buClr>
              <a:buSzPts val="2070"/>
              <a:buFont typeface="Arial"/>
              <a:buNone/>
              <a:defRPr sz="1800" b="0" i="0" u="none" strike="noStrike" cap="none">
                <a:solidFill>
                  <a:srgbClr val="262626"/>
                </a:solidFill>
                <a:latin typeface="Garamond"/>
                <a:ea typeface="Garamond"/>
                <a:cs typeface="Garamond"/>
                <a:sym typeface="Garamond"/>
              </a:defRPr>
            </a:lvl1pPr>
            <a:lvl2pPr marL="914400" marR="0" lvl="1" indent="-228600" algn="l" rtl="0">
              <a:spcBef>
                <a:spcPts val="600"/>
              </a:spcBef>
              <a:spcAft>
                <a:spcPts val="0"/>
              </a:spcAft>
              <a:buClr>
                <a:schemeClr val="accent1"/>
              </a:buClr>
              <a:buSzPts val="1380"/>
              <a:buFont typeface="Arial"/>
              <a:buNone/>
              <a:defRPr sz="1200" b="0" i="0" u="none" strike="noStrike" cap="none">
                <a:solidFill>
                  <a:srgbClr val="262626"/>
                </a:solidFill>
                <a:latin typeface="Garamond"/>
                <a:ea typeface="Garamond"/>
                <a:cs typeface="Garamond"/>
                <a:sym typeface="Garamond"/>
              </a:defRPr>
            </a:lvl2pPr>
            <a:lvl3pPr marL="1371600" marR="0" lvl="2" indent="-228600" algn="l" rtl="0">
              <a:spcBef>
                <a:spcPts val="600"/>
              </a:spcBef>
              <a:spcAft>
                <a:spcPts val="0"/>
              </a:spcAft>
              <a:buClr>
                <a:schemeClr val="accent1"/>
              </a:buClr>
              <a:buSzPts val="1150"/>
              <a:buFont typeface="Arial"/>
              <a:buNone/>
              <a:defRPr sz="1000" b="0" i="0" u="none" strike="noStrike" cap="none">
                <a:solidFill>
                  <a:srgbClr val="262626"/>
                </a:solidFill>
                <a:latin typeface="Garamond"/>
                <a:ea typeface="Garamond"/>
                <a:cs typeface="Garamond"/>
                <a:sym typeface="Garamond"/>
              </a:defRPr>
            </a:lvl3pPr>
            <a:lvl4pPr marL="1828800" marR="0" lvl="3"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4pPr>
            <a:lvl5pPr marL="2286000" marR="0" lvl="4"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5pPr>
            <a:lvl6pPr marL="2743200" marR="0" lvl="5"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6pPr>
            <a:lvl7pPr marL="3200400" marR="0" lvl="6"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7pPr>
            <a:lvl8pPr marL="3657600" marR="0" lvl="7" indent="-228600" algn="l" rtl="0">
              <a:spcBef>
                <a:spcPts val="600"/>
              </a:spcBef>
              <a:spcAft>
                <a:spcPts val="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8pPr>
            <a:lvl9pPr marL="4114800" marR="0" lvl="8" indent="-228600" algn="l" rtl="0">
              <a:spcBef>
                <a:spcPts val="600"/>
              </a:spcBef>
              <a:spcAft>
                <a:spcPts val="600"/>
              </a:spcAft>
              <a:buClr>
                <a:schemeClr val="accent1"/>
              </a:buClr>
              <a:buSzPts val="1035"/>
              <a:buFont typeface="Arial"/>
              <a:buNone/>
              <a:defRPr sz="900" b="0" i="0" u="none" strike="noStrike" cap="none">
                <a:solidFill>
                  <a:srgbClr val="262626"/>
                </a:solidFill>
                <a:latin typeface="Garamond"/>
                <a:ea typeface="Garamond"/>
                <a:cs typeface="Garamond"/>
                <a:sym typeface="Garamond"/>
              </a:defRPr>
            </a:lvl9pPr>
          </a:lstStyle>
          <a:p>
            <a:endParaRPr/>
          </a:p>
        </p:txBody>
      </p:sp>
      <p:sp>
        <p:nvSpPr>
          <p:cNvPr id="82" name="Shape 82"/>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3" name="Shape 83"/>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84" name="Shape 84"/>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image" Target="../media/image2.png"/><Relationship Id="rId21" Type="http://schemas.openxmlformats.org/officeDocument/2006/relationships/image" Target="../media/image3.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grpSp>
        <p:nvGrpSpPr>
          <p:cNvPr id="6" name="Shape 6"/>
          <p:cNvGrpSpPr/>
          <p:nvPr/>
        </p:nvGrpSpPr>
        <p:grpSpPr>
          <a:xfrm>
            <a:off x="-15736" y="0"/>
            <a:ext cx="12229962" cy="6856214"/>
            <a:chOff x="-15736" y="0"/>
            <a:chExt cx="12229962" cy="6856214"/>
          </a:xfrm>
        </p:grpSpPr>
        <p:pic>
          <p:nvPicPr>
            <p:cNvPr id="7" name="Shape 7" descr="HD-PanelContent.png"/>
            <p:cNvPicPr preferRelativeResize="0"/>
            <p:nvPr/>
          </p:nvPicPr>
          <p:blipFill rotWithShape="1">
            <a:blip r:embed="rId20">
              <a:alphaModFix/>
            </a:blip>
            <a:srcRect/>
            <a:stretch/>
          </p:blipFill>
          <p:spPr>
            <a:xfrm>
              <a:off x="0" y="0"/>
              <a:ext cx="12188825" cy="6856214"/>
            </a:xfrm>
            <a:prstGeom prst="rect">
              <a:avLst/>
            </a:prstGeom>
            <a:noFill/>
            <a:ln>
              <a:noFill/>
            </a:ln>
          </p:spPr>
        </p:pic>
        <p:sp>
          <p:nvSpPr>
            <p:cNvPr id="8" name="Shape 8"/>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9" name="Shape 9" descr="HDRibbonContent-UniformTrim.png"/>
            <p:cNvPicPr preferRelativeResize="0"/>
            <p:nvPr/>
          </p:nvPicPr>
          <p:blipFill rotWithShape="1">
            <a:blip r:embed="rId21">
              <a:alphaModFix/>
            </a:blip>
            <a:srcRect/>
            <a:stretch/>
          </p:blipFill>
          <p:spPr>
            <a:xfrm>
              <a:off x="-15736" y="3153832"/>
              <a:ext cx="777240" cy="606425"/>
            </a:xfrm>
            <a:prstGeom prst="rect">
              <a:avLst/>
            </a:prstGeom>
            <a:noFill/>
            <a:ln>
              <a:noFill/>
            </a:ln>
          </p:spPr>
        </p:pic>
        <p:pic>
          <p:nvPicPr>
            <p:cNvPr id="10" name="Shape 10" descr="HDRibbonContent-UniformTrim.png"/>
            <p:cNvPicPr preferRelativeResize="0"/>
            <p:nvPr/>
          </p:nvPicPr>
          <p:blipFill rotWithShape="1">
            <a:blip r:embed="rId21">
              <a:alphaModFix/>
            </a:blip>
            <a:srcRect/>
            <a:stretch/>
          </p:blipFill>
          <p:spPr>
            <a:xfrm>
              <a:off x="11436986" y="3153832"/>
              <a:ext cx="777240" cy="606425"/>
            </a:xfrm>
            <a:prstGeom prst="rect">
              <a:avLst/>
            </a:prstGeom>
            <a:noFill/>
            <a:ln>
              <a:noFill/>
            </a:ln>
          </p:spPr>
        </p:pic>
      </p:grpSp>
      <p:sp>
        <p:nvSpPr>
          <p:cNvPr id="11" name="Shape 11"/>
          <p:cNvSpPr txBox="1">
            <a:spLocks noGrp="1"/>
          </p:cNvSpPr>
          <p:nvPr>
            <p:ph type="title"/>
          </p:nvPr>
        </p:nvSpPr>
        <p:spPr>
          <a:xfrm>
            <a:off x="1295402" y="982132"/>
            <a:ext cx="9601196" cy="1303867"/>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Clr>
                <a:srgbClr val="262626"/>
              </a:buClr>
              <a:buSzPts val="4400"/>
              <a:buFont typeface="Garamond"/>
              <a:buNone/>
              <a:defRPr sz="4400" b="0" i="0" u="none" strike="noStrike" cap="none">
                <a:solidFill>
                  <a:srgbClr val="262626"/>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2" name="Shape 12"/>
          <p:cNvSpPr txBox="1">
            <a:spLocks noGrp="1"/>
          </p:cNvSpPr>
          <p:nvPr>
            <p:ph type="body" idx="1"/>
          </p:nvPr>
        </p:nvSpPr>
        <p:spPr>
          <a:xfrm>
            <a:off x="1295401" y="2556932"/>
            <a:ext cx="9601196" cy="3318936"/>
          </a:xfrm>
          <a:prstGeom prst="rect">
            <a:avLst/>
          </a:prstGeom>
          <a:noFill/>
          <a:ln>
            <a:noFill/>
          </a:ln>
        </p:spPr>
        <p:txBody>
          <a:bodyPr spcFirstLastPara="1" wrap="square" lIns="91425" tIns="91425" rIns="91425" bIns="91425" anchor="t" anchorCtr="0"/>
          <a:lstStyle>
            <a:lvl1pPr marL="457200" marR="0" lvl="0" indent="-403860" algn="l" rtl="0">
              <a:spcBef>
                <a:spcPts val="480"/>
              </a:spcBef>
              <a:spcAft>
                <a:spcPts val="0"/>
              </a:spcAft>
              <a:buClr>
                <a:schemeClr val="accent1"/>
              </a:buClr>
              <a:buSzPts val="2760"/>
              <a:buFont typeface="Arial"/>
              <a:buChar char="•"/>
              <a:defRPr sz="2400" b="0" i="0" u="none" strike="noStrike" cap="none">
                <a:solidFill>
                  <a:srgbClr val="262626"/>
                </a:solidFill>
                <a:latin typeface="Garamond"/>
                <a:ea typeface="Garamond"/>
                <a:cs typeface="Garamond"/>
                <a:sym typeface="Garamond"/>
              </a:defRPr>
            </a:lvl1pPr>
            <a:lvl2pPr marL="914400" marR="0" lvl="1" indent="-374650" algn="l" rtl="0">
              <a:spcBef>
                <a:spcPts val="600"/>
              </a:spcBef>
              <a:spcAft>
                <a:spcPts val="0"/>
              </a:spcAft>
              <a:buClr>
                <a:schemeClr val="accent1"/>
              </a:buClr>
              <a:buSzPts val="2300"/>
              <a:buFont typeface="Arial"/>
              <a:buChar char="•"/>
              <a:defRPr sz="2000" b="0" i="0" u="none" strike="noStrike" cap="none">
                <a:solidFill>
                  <a:srgbClr val="262626"/>
                </a:solidFill>
                <a:latin typeface="Garamond"/>
                <a:ea typeface="Garamond"/>
                <a:cs typeface="Garamond"/>
                <a:sym typeface="Garamond"/>
              </a:defRPr>
            </a:lvl2pPr>
            <a:lvl3pPr marL="1371600" marR="0" lvl="2" indent="-360044" algn="l" rtl="0">
              <a:spcBef>
                <a:spcPts val="600"/>
              </a:spcBef>
              <a:spcAft>
                <a:spcPts val="0"/>
              </a:spcAft>
              <a:buClr>
                <a:schemeClr val="accent1"/>
              </a:buClr>
              <a:buSzPts val="2070"/>
              <a:buFont typeface="Arial"/>
              <a:buChar char="•"/>
              <a:defRPr sz="1800" b="0" i="0" u="none" strike="noStrike" cap="none">
                <a:solidFill>
                  <a:srgbClr val="262626"/>
                </a:solidFill>
                <a:latin typeface="Garamond"/>
                <a:ea typeface="Garamond"/>
                <a:cs typeface="Garamond"/>
                <a:sym typeface="Garamond"/>
              </a:defRPr>
            </a:lvl3pPr>
            <a:lvl4pPr marL="1828800" marR="0" lvl="3" indent="-345439" algn="l" rtl="0">
              <a:spcBef>
                <a:spcPts val="600"/>
              </a:spcBef>
              <a:spcAft>
                <a:spcPts val="0"/>
              </a:spcAft>
              <a:buClr>
                <a:schemeClr val="accent1"/>
              </a:buClr>
              <a:buSzPts val="1840"/>
              <a:buFont typeface="Arial"/>
              <a:buChar char="•"/>
              <a:defRPr sz="1600" b="0" i="0" u="none" strike="noStrike" cap="none">
                <a:solidFill>
                  <a:srgbClr val="262626"/>
                </a:solidFill>
                <a:latin typeface="Garamond"/>
                <a:ea typeface="Garamond"/>
                <a:cs typeface="Garamond"/>
                <a:sym typeface="Garamond"/>
              </a:defRPr>
            </a:lvl4pPr>
            <a:lvl5pPr marL="2286000" marR="0" lvl="4"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5pPr>
            <a:lvl6pPr marL="2743200" marR="0" lvl="5"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6pPr>
            <a:lvl7pPr marL="3200400" marR="0" lvl="6" indent="-330835"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7pPr>
            <a:lvl8pPr marL="3657600" marR="0" lvl="7" indent="-330834" algn="l" rtl="0">
              <a:spcBef>
                <a:spcPts val="600"/>
              </a:spcBef>
              <a:spcAft>
                <a:spcPts val="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8pPr>
            <a:lvl9pPr marL="4114800" marR="0" lvl="8" indent="-330834" algn="l" rtl="0">
              <a:spcBef>
                <a:spcPts val="600"/>
              </a:spcBef>
              <a:spcAft>
                <a:spcPts val="600"/>
              </a:spcAft>
              <a:buClr>
                <a:schemeClr val="accent1"/>
              </a:buClr>
              <a:buSzPts val="1610"/>
              <a:buFont typeface="Arial"/>
              <a:buChar char="•"/>
              <a:defRPr sz="1400" b="0" i="0" u="none" strike="noStrike" cap="none">
                <a:solidFill>
                  <a:srgbClr val="262626"/>
                </a:solidFill>
                <a:latin typeface="Garamond"/>
                <a:ea typeface="Garamond"/>
                <a:cs typeface="Garamond"/>
                <a:sym typeface="Garamond"/>
              </a:defRPr>
            </a:lvl9pPr>
          </a:lstStyle>
          <a:p>
            <a:endParaRPr/>
          </a:p>
        </p:txBody>
      </p:sp>
      <p:sp>
        <p:nvSpPr>
          <p:cNvPr id="13" name="Shape 13"/>
          <p:cNvSpPr txBox="1">
            <a:spLocks noGrp="1"/>
          </p:cNvSpPr>
          <p:nvPr>
            <p:ph type="dt" idx="10"/>
          </p:nvPr>
        </p:nvSpPr>
        <p:spPr>
          <a:xfrm>
            <a:off x="8677501" y="5969000"/>
            <a:ext cx="1600200" cy="279400"/>
          </a:xfrm>
          <a:prstGeom prst="rect">
            <a:avLst/>
          </a:prstGeom>
          <a:noFill/>
          <a:ln>
            <a:noFill/>
          </a:ln>
        </p:spPr>
        <p:txBody>
          <a:bodyPr spcFirstLastPara="1" wrap="square" lIns="91425" tIns="91425" rIns="91425" bIns="91425" anchor="ctr" anchorCtr="0"/>
          <a:lstStyle>
            <a:lvl1pPr marR="0" lvl="0" algn="r"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ftr" idx="11"/>
          </p:nvPr>
        </p:nvSpPr>
        <p:spPr>
          <a:xfrm>
            <a:off x="1295401" y="5969000"/>
            <a:ext cx="7305900" cy="2794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1000" b="0" i="0" u="none" strike="noStrike" cap="none">
                <a:solidFill>
                  <a:schemeClr val="dk1"/>
                </a:solidFill>
                <a:latin typeface="Garamond"/>
                <a:ea typeface="Garamond"/>
                <a:cs typeface="Garamond"/>
                <a:sym typeface="Garamond"/>
              </a:defRPr>
            </a:lvl1pPr>
            <a:lvl2pPr marR="0" lvl="1"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2pPr>
            <a:lvl3pPr marR="0" lvl="2"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3pPr>
            <a:lvl4pPr marR="0" lvl="3"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4pPr>
            <a:lvl5pPr marR="0" lvl="4"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5pPr>
            <a:lvl6pPr marR="0" lvl="5"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6pPr>
            <a:lvl7pPr marR="0" lvl="6"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7pPr>
            <a:lvl8pPr marR="0" lvl="7"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8pPr>
            <a:lvl9pPr marR="0" lvl="8" algn="l" rtl="0">
              <a:spcBef>
                <a:spcPts val="0"/>
              </a:spcBef>
              <a:spcAft>
                <a:spcPts val="0"/>
              </a:spcAft>
              <a:buSzPts val="1400"/>
              <a:buNone/>
              <a:defRPr sz="1800" b="0" i="0" u="none" strike="noStrike" cap="none">
                <a:solidFill>
                  <a:schemeClr val="dk1"/>
                </a:solidFill>
                <a:latin typeface="Garamond"/>
                <a:ea typeface="Garamond"/>
                <a:cs typeface="Garamond"/>
                <a:sym typeface="Garamond"/>
              </a:defRPr>
            </a:lvl9pPr>
          </a:lstStyle>
          <a:p>
            <a:endParaRPr/>
          </a:p>
        </p:txBody>
      </p:sp>
      <p:sp>
        <p:nvSpPr>
          <p:cNvPr id="15" name="Shape 15"/>
          <p:cNvSpPr txBox="1">
            <a:spLocks noGrp="1"/>
          </p:cNvSpPr>
          <p:nvPr>
            <p:ph type="sldNum" idx="12"/>
          </p:nvPr>
        </p:nvSpPr>
        <p:spPr>
          <a:xfrm>
            <a:off x="10353901" y="5969000"/>
            <a:ext cx="542697" cy="2794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chemeClr val="dk1"/>
                </a:solidFill>
                <a:latin typeface="Garamond"/>
                <a:ea typeface="Garamond"/>
                <a:cs typeface="Garamond"/>
                <a:sym typeface="Garamond"/>
              </a:defRPr>
            </a:lvl1pPr>
            <a:lvl2pPr marL="0" marR="0" lvl="1" indent="0" algn="r" rtl="0">
              <a:spcBef>
                <a:spcPts val="0"/>
              </a:spcBef>
              <a:buNone/>
              <a:defRPr sz="1000" b="0" i="0" u="none" strike="noStrike" cap="none">
                <a:solidFill>
                  <a:schemeClr val="dk1"/>
                </a:solidFill>
                <a:latin typeface="Garamond"/>
                <a:ea typeface="Garamond"/>
                <a:cs typeface="Garamond"/>
                <a:sym typeface="Garamond"/>
              </a:defRPr>
            </a:lvl2pPr>
            <a:lvl3pPr marL="0" marR="0" lvl="2" indent="0" algn="r" rtl="0">
              <a:spcBef>
                <a:spcPts val="0"/>
              </a:spcBef>
              <a:buNone/>
              <a:defRPr sz="1000" b="0" i="0" u="none" strike="noStrike" cap="none">
                <a:solidFill>
                  <a:schemeClr val="dk1"/>
                </a:solidFill>
                <a:latin typeface="Garamond"/>
                <a:ea typeface="Garamond"/>
                <a:cs typeface="Garamond"/>
                <a:sym typeface="Garamond"/>
              </a:defRPr>
            </a:lvl3pPr>
            <a:lvl4pPr marL="0" marR="0" lvl="3" indent="0" algn="r" rtl="0">
              <a:spcBef>
                <a:spcPts val="0"/>
              </a:spcBef>
              <a:buNone/>
              <a:defRPr sz="1000" b="0" i="0" u="none" strike="noStrike" cap="none">
                <a:solidFill>
                  <a:schemeClr val="dk1"/>
                </a:solidFill>
                <a:latin typeface="Garamond"/>
                <a:ea typeface="Garamond"/>
                <a:cs typeface="Garamond"/>
                <a:sym typeface="Garamond"/>
              </a:defRPr>
            </a:lvl4pPr>
            <a:lvl5pPr marL="0" marR="0" lvl="4" indent="0" algn="r" rtl="0">
              <a:spcBef>
                <a:spcPts val="0"/>
              </a:spcBef>
              <a:buNone/>
              <a:defRPr sz="1000" b="0" i="0" u="none" strike="noStrike" cap="none">
                <a:solidFill>
                  <a:schemeClr val="dk1"/>
                </a:solidFill>
                <a:latin typeface="Garamond"/>
                <a:ea typeface="Garamond"/>
                <a:cs typeface="Garamond"/>
                <a:sym typeface="Garamond"/>
              </a:defRPr>
            </a:lvl5pPr>
            <a:lvl6pPr marL="0" marR="0" lvl="5" indent="0" algn="r" rtl="0">
              <a:spcBef>
                <a:spcPts val="0"/>
              </a:spcBef>
              <a:buNone/>
              <a:defRPr sz="1000" b="0" i="0" u="none" strike="noStrike" cap="none">
                <a:solidFill>
                  <a:schemeClr val="dk1"/>
                </a:solidFill>
                <a:latin typeface="Garamond"/>
                <a:ea typeface="Garamond"/>
                <a:cs typeface="Garamond"/>
                <a:sym typeface="Garamond"/>
              </a:defRPr>
            </a:lvl6pPr>
            <a:lvl7pPr marL="0" marR="0" lvl="6" indent="0" algn="r" rtl="0">
              <a:spcBef>
                <a:spcPts val="0"/>
              </a:spcBef>
              <a:buNone/>
              <a:defRPr sz="1000" b="0" i="0" u="none" strike="noStrike" cap="none">
                <a:solidFill>
                  <a:schemeClr val="dk1"/>
                </a:solidFill>
                <a:latin typeface="Garamond"/>
                <a:ea typeface="Garamond"/>
                <a:cs typeface="Garamond"/>
                <a:sym typeface="Garamond"/>
              </a:defRPr>
            </a:lvl7pPr>
            <a:lvl8pPr marL="0" marR="0" lvl="7" indent="0" algn="r" rtl="0">
              <a:spcBef>
                <a:spcPts val="0"/>
              </a:spcBef>
              <a:buNone/>
              <a:defRPr sz="1000" b="0" i="0" u="none" strike="noStrike" cap="none">
                <a:solidFill>
                  <a:schemeClr val="dk1"/>
                </a:solidFill>
                <a:latin typeface="Garamond"/>
                <a:ea typeface="Garamond"/>
                <a:cs typeface="Garamond"/>
                <a:sym typeface="Garamond"/>
              </a:defRPr>
            </a:lvl8pPr>
            <a:lvl9pPr marL="0" marR="0" lvl="8" indent="0" algn="r" rtl="0">
              <a:spcBef>
                <a:spcPts val="0"/>
              </a:spcBef>
              <a:buNone/>
              <a:defRPr sz="1000" b="0" i="0" u="none" strike="noStrike" cap="none">
                <a:solidFill>
                  <a:schemeClr val="dk1"/>
                </a:solidFill>
                <a:latin typeface="Garamond"/>
                <a:ea typeface="Garamond"/>
                <a:cs typeface="Garamond"/>
                <a:sym typeface="Garamond"/>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2.png"/><Relationship Id="rId7" Type="http://schemas.openxmlformats.org/officeDocument/2006/relationships/image" Target="../media/image3.png"/><Relationship Id="rId8" Type="http://schemas.openxmlformats.org/officeDocument/2006/relationships/image" Target="../media/image6.jpg"/><Relationship Id="rId9" Type="http://schemas.openxmlformats.org/officeDocument/2006/relationships/image" Target="../media/image7.jp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hyperlink" Target="mailto:dcurette@lamar.edu" TargetMode="External"/><Relationship Id="rId5" Type="http://schemas.openxmlformats.org/officeDocument/2006/relationships/hyperlink" Target="mailto:tilisa.thibodeaux@lamar.edu" TargetMode="External"/><Relationship Id="rId6" Type="http://schemas.openxmlformats.org/officeDocument/2006/relationships/hyperlink" Target="http://www.tilisathibodeaux.com/" TargetMode="External"/><Relationship Id="rId7"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0"/>
        <p:cNvGrpSpPr/>
        <p:nvPr/>
      </p:nvGrpSpPr>
      <p:grpSpPr>
        <a:xfrm>
          <a:off x="0" y="0"/>
          <a:ext cx="0" cy="0"/>
          <a:chOff x="0" y="0"/>
          <a:chExt cx="0" cy="0"/>
        </a:xfrm>
      </p:grpSpPr>
      <p:grpSp>
        <p:nvGrpSpPr>
          <p:cNvPr id="151" name="Shape 151"/>
          <p:cNvGrpSpPr/>
          <p:nvPr/>
        </p:nvGrpSpPr>
        <p:grpSpPr>
          <a:xfrm>
            <a:off x="-16934" y="0"/>
            <a:ext cx="12231160" cy="6856214"/>
            <a:chOff x="-16934" y="0"/>
            <a:chExt cx="12231160" cy="6856214"/>
          </a:xfrm>
        </p:grpSpPr>
        <p:pic>
          <p:nvPicPr>
            <p:cNvPr id="152" name="Shape 152"/>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153" name="Shape 153"/>
            <p:cNvSpPr/>
            <p:nvPr/>
          </p:nvSpPr>
          <p:spPr>
            <a:xfrm>
              <a:off x="2328332" y="1540931"/>
              <a:ext cx="7543802" cy="3835401"/>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54" name="Shape 154"/>
            <p:cNvPicPr preferRelativeResize="0"/>
            <p:nvPr/>
          </p:nvPicPr>
          <p:blipFill rotWithShape="1">
            <a:blip r:embed="rId5">
              <a:alphaModFix/>
            </a:blip>
            <a:srcRect/>
            <a:stretch/>
          </p:blipFill>
          <p:spPr>
            <a:xfrm>
              <a:off x="-16934" y="3147609"/>
              <a:ext cx="2478024" cy="612648"/>
            </a:xfrm>
            <a:prstGeom prst="rect">
              <a:avLst/>
            </a:prstGeom>
            <a:noFill/>
            <a:ln>
              <a:noFill/>
            </a:ln>
          </p:spPr>
        </p:pic>
        <p:pic>
          <p:nvPicPr>
            <p:cNvPr id="155" name="Shape 155"/>
            <p:cNvPicPr preferRelativeResize="0"/>
            <p:nvPr/>
          </p:nvPicPr>
          <p:blipFill rotWithShape="1">
            <a:blip r:embed="rId5">
              <a:alphaModFix/>
            </a:blip>
            <a:srcRect/>
            <a:stretch/>
          </p:blipFill>
          <p:spPr>
            <a:xfrm>
              <a:off x="9736202" y="3147609"/>
              <a:ext cx="2478024" cy="612648"/>
            </a:xfrm>
            <a:prstGeom prst="rect">
              <a:avLst/>
            </a:prstGeom>
            <a:noFill/>
            <a:ln>
              <a:noFill/>
            </a:ln>
          </p:spPr>
        </p:pic>
      </p:grpSp>
      <p:cxnSp>
        <p:nvCxnSpPr>
          <p:cNvPr id="156" name="Shape 156"/>
          <p:cNvCxnSpPr/>
          <p:nvPr/>
        </p:nvCxnSpPr>
        <p:spPr>
          <a:xfrm>
            <a:off x="2692399" y="3522131"/>
            <a:ext cx="6815668" cy="0"/>
          </a:xfrm>
          <a:prstGeom prst="straightConnector1">
            <a:avLst/>
          </a:prstGeom>
          <a:noFill/>
          <a:ln w="15875" cap="flat" cmpd="sng">
            <a:solidFill>
              <a:schemeClr val="accent1"/>
            </a:solidFill>
            <a:prstDash val="solid"/>
            <a:round/>
            <a:headEnd type="none" w="sm" len="sm"/>
            <a:tailEnd type="none" w="sm" len="sm"/>
          </a:ln>
        </p:spPr>
      </p:cxnSp>
      <p:sp>
        <p:nvSpPr>
          <p:cNvPr id="157" name="Shape 157"/>
          <p:cNvSpPr/>
          <p:nvPr/>
        </p:nvSpPr>
        <p:spPr>
          <a:xfrm>
            <a:off x="0" y="0"/>
            <a:ext cx="12188952"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pic>
        <p:nvPicPr>
          <p:cNvPr id="158" name="Shape 158"/>
          <p:cNvPicPr preferRelativeResize="0"/>
          <p:nvPr/>
        </p:nvPicPr>
        <p:blipFill rotWithShape="1">
          <a:blip r:embed="rId6">
            <a:alphaModFix/>
          </a:blip>
          <a:srcRect/>
          <a:stretch/>
        </p:blipFill>
        <p:spPr>
          <a:xfrm>
            <a:off x="0" y="0"/>
            <a:ext cx="12188825" cy="6856214"/>
          </a:xfrm>
          <a:prstGeom prst="rect">
            <a:avLst/>
          </a:prstGeom>
          <a:noFill/>
          <a:ln>
            <a:noFill/>
          </a:ln>
        </p:spPr>
      </p:pic>
      <p:sp>
        <p:nvSpPr>
          <p:cNvPr id="159" name="Shape 159"/>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60" name="Shape 160"/>
          <p:cNvPicPr preferRelativeResize="0"/>
          <p:nvPr/>
        </p:nvPicPr>
        <p:blipFill rotWithShape="1">
          <a:blip r:embed="rId7">
            <a:alphaModFix/>
          </a:blip>
          <a:srcRect/>
          <a:stretch/>
        </p:blipFill>
        <p:spPr>
          <a:xfrm>
            <a:off x="-15736" y="3153832"/>
            <a:ext cx="777240" cy="606425"/>
          </a:xfrm>
          <a:prstGeom prst="rect">
            <a:avLst/>
          </a:prstGeom>
          <a:noFill/>
          <a:ln>
            <a:noFill/>
          </a:ln>
        </p:spPr>
      </p:pic>
      <p:pic>
        <p:nvPicPr>
          <p:cNvPr id="161" name="Shape 161"/>
          <p:cNvPicPr preferRelativeResize="0"/>
          <p:nvPr/>
        </p:nvPicPr>
        <p:blipFill rotWithShape="1">
          <a:blip r:embed="rId7">
            <a:alphaModFix/>
          </a:blip>
          <a:srcRect/>
          <a:stretch/>
        </p:blipFill>
        <p:spPr>
          <a:xfrm>
            <a:off x="11436986" y="3153832"/>
            <a:ext cx="777240" cy="606425"/>
          </a:xfrm>
          <a:prstGeom prst="rect">
            <a:avLst/>
          </a:prstGeom>
          <a:noFill/>
          <a:ln>
            <a:noFill/>
          </a:ln>
        </p:spPr>
      </p:pic>
      <p:cxnSp>
        <p:nvCxnSpPr>
          <p:cNvPr id="162" name="Shape 162"/>
          <p:cNvCxnSpPr/>
          <p:nvPr/>
        </p:nvCxnSpPr>
        <p:spPr>
          <a:xfrm>
            <a:off x="4636481" y="3522131"/>
            <a:ext cx="6437927" cy="0"/>
          </a:xfrm>
          <a:prstGeom prst="straightConnector1">
            <a:avLst/>
          </a:prstGeom>
          <a:noFill/>
          <a:ln w="15875" cap="flat" cmpd="sng">
            <a:solidFill>
              <a:schemeClr val="accent1"/>
            </a:solidFill>
            <a:prstDash val="solid"/>
            <a:round/>
            <a:headEnd type="none" w="sm" len="sm"/>
            <a:tailEnd type="none" w="sm" len="sm"/>
          </a:ln>
        </p:spPr>
      </p:cxnSp>
      <p:sp>
        <p:nvSpPr>
          <p:cNvPr id="163" name="Shape 163"/>
          <p:cNvSpPr/>
          <p:nvPr/>
        </p:nvSpPr>
        <p:spPr>
          <a:xfrm>
            <a:off x="1092644" y="1092200"/>
            <a:ext cx="3059206" cy="4515104"/>
          </a:xfrm>
          <a:prstGeom prst="rect">
            <a:avLst/>
          </a:prstGeom>
          <a:solidFill>
            <a:schemeClr val="lt1"/>
          </a:solidFill>
          <a:ln w="57150" cap="flat" cmpd="thickThin">
            <a:solidFill>
              <a:srgbClr val="7F7F7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pic>
        <p:nvPicPr>
          <p:cNvPr id="164" name="Shape 164" descr="A person posing for the camera  Description generated with very high confidence"/>
          <p:cNvPicPr preferRelativeResize="0"/>
          <p:nvPr/>
        </p:nvPicPr>
        <p:blipFill rotWithShape="1">
          <a:blip r:embed="rId8">
            <a:alphaModFix/>
          </a:blip>
          <a:srcRect l="12517" r="5642"/>
          <a:stretch/>
        </p:blipFill>
        <p:spPr>
          <a:xfrm>
            <a:off x="1412683" y="1480970"/>
            <a:ext cx="2433793" cy="3717255"/>
          </a:xfrm>
          <a:prstGeom prst="rect">
            <a:avLst/>
          </a:prstGeom>
          <a:noFill/>
          <a:ln>
            <a:noFill/>
          </a:ln>
        </p:spPr>
      </p:pic>
      <p:sp>
        <p:nvSpPr>
          <p:cNvPr id="165" name="Shape 165"/>
          <p:cNvSpPr txBox="1">
            <a:spLocks noGrp="1"/>
          </p:cNvSpPr>
          <p:nvPr>
            <p:ph type="title"/>
          </p:nvPr>
        </p:nvSpPr>
        <p:spPr>
          <a:xfrm>
            <a:off x="4636481" y="1041401"/>
            <a:ext cx="6679219" cy="2345266"/>
          </a:xfrm>
          <a:prstGeom prst="rect">
            <a:avLst/>
          </a:prstGeom>
          <a:noFill/>
          <a:ln>
            <a:noFill/>
          </a:ln>
        </p:spPr>
        <p:txBody>
          <a:bodyPr spcFirstLastPara="1" wrap="square" lIns="91425" tIns="45700" rIns="91425" bIns="45700" anchor="b" anchorCtr="0">
            <a:noAutofit/>
          </a:bodyPr>
          <a:lstStyle/>
          <a:p>
            <a:pPr lvl="0">
              <a:buClr>
                <a:schemeClr val="accent1"/>
              </a:buClr>
              <a:buSzPts val="2415"/>
            </a:pPr>
            <a:r>
              <a:rPr lang="en-US" sz="3600" b="1" dirty="0">
                <a:solidFill>
                  <a:srgbClr val="000000"/>
                </a:solidFill>
              </a:rPr>
              <a:t>Gauging Pre-Service Teachers’ Awareness of Dialectical </a:t>
            </a:r>
            <a:br>
              <a:rPr lang="en-US" sz="3600" b="1" dirty="0">
                <a:solidFill>
                  <a:srgbClr val="000000"/>
                </a:solidFill>
              </a:rPr>
            </a:br>
            <a:r>
              <a:rPr lang="en-US" sz="3600" b="1" dirty="0">
                <a:solidFill>
                  <a:srgbClr val="000000"/>
                </a:solidFill>
              </a:rPr>
              <a:t>Code Switching in </a:t>
            </a:r>
            <a:br>
              <a:rPr lang="en-US" sz="3600" b="1" dirty="0">
                <a:solidFill>
                  <a:srgbClr val="000000"/>
                </a:solidFill>
              </a:rPr>
            </a:br>
            <a:r>
              <a:rPr lang="en-US" sz="3600" b="1" dirty="0">
                <a:solidFill>
                  <a:srgbClr val="000000"/>
                </a:solidFill>
              </a:rPr>
              <a:t>Classroom Settings</a:t>
            </a:r>
          </a:p>
        </p:txBody>
      </p:sp>
      <p:sp>
        <p:nvSpPr>
          <p:cNvPr id="166" name="Shape 166"/>
          <p:cNvSpPr txBox="1">
            <a:spLocks noGrp="1"/>
          </p:cNvSpPr>
          <p:nvPr>
            <p:ph type="body" idx="1"/>
          </p:nvPr>
        </p:nvSpPr>
        <p:spPr>
          <a:xfrm>
            <a:off x="4636481" y="3657596"/>
            <a:ext cx="6455816" cy="216746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2415"/>
              <a:buFont typeface="Arial"/>
              <a:buNone/>
            </a:pPr>
            <a:r>
              <a:rPr lang="en-US" sz="2100" b="1" dirty="0">
                <a:solidFill>
                  <a:srgbClr val="000000"/>
                </a:solidFill>
              </a:rPr>
              <a:t>Drake </a:t>
            </a:r>
            <a:r>
              <a:rPr lang="en-US" sz="2100" b="1" dirty="0" smtClean="0">
                <a:solidFill>
                  <a:srgbClr val="000000"/>
                </a:solidFill>
              </a:rPr>
              <a:t>Curette</a:t>
            </a:r>
          </a:p>
          <a:p>
            <a:pPr marL="0" marR="0" lvl="0" indent="0" algn="ctr" rtl="0">
              <a:spcBef>
                <a:spcPts val="0"/>
              </a:spcBef>
              <a:spcAft>
                <a:spcPts val="0"/>
              </a:spcAft>
              <a:buClr>
                <a:schemeClr val="accent1"/>
              </a:buClr>
              <a:buSzPts val="2415"/>
              <a:buFont typeface="Arial"/>
              <a:buNone/>
            </a:pPr>
            <a:endParaRPr lang="en-US" sz="2100" b="1" dirty="0">
              <a:solidFill>
                <a:srgbClr val="000000"/>
              </a:solidFill>
            </a:endParaRPr>
          </a:p>
          <a:p>
            <a:pPr marL="0" indent="0">
              <a:spcBef>
                <a:spcPts val="0"/>
              </a:spcBef>
              <a:buSzPts val="2415"/>
            </a:pPr>
            <a:r>
              <a:rPr lang="en-US" sz="2100" b="1" dirty="0">
                <a:solidFill>
                  <a:srgbClr val="000000"/>
                </a:solidFill>
              </a:rPr>
              <a:t>2018</a:t>
            </a:r>
            <a:endParaRPr lang="en-US" sz="2100" dirty="0">
              <a:solidFill>
                <a:srgbClr val="000000"/>
              </a:solidFill>
            </a:endParaRPr>
          </a:p>
          <a:p>
            <a:pPr marL="0" marR="0" lvl="0" indent="0" algn="ctr" rtl="0">
              <a:spcBef>
                <a:spcPts val="0"/>
              </a:spcBef>
              <a:spcAft>
                <a:spcPts val="0"/>
              </a:spcAft>
              <a:buClr>
                <a:schemeClr val="accent1"/>
              </a:buClr>
              <a:buSzPts val="2415"/>
              <a:buFont typeface="Arial"/>
              <a:buNone/>
            </a:pPr>
            <a:r>
              <a:rPr lang="en-US" sz="2100" b="1" dirty="0" smtClean="0">
                <a:solidFill>
                  <a:srgbClr val="000000"/>
                </a:solidFill>
              </a:rPr>
              <a:t>Undergraduate Research Exposition</a:t>
            </a:r>
          </a:p>
          <a:p>
            <a:pPr marL="0" marR="0" lvl="0" indent="0" algn="ctr" rtl="0">
              <a:spcBef>
                <a:spcPts val="0"/>
              </a:spcBef>
              <a:spcAft>
                <a:spcPts val="0"/>
              </a:spcAft>
              <a:buClr>
                <a:schemeClr val="accent1"/>
              </a:buClr>
              <a:buSzPts val="2415"/>
              <a:buFont typeface="Arial"/>
              <a:buNone/>
            </a:pPr>
            <a:r>
              <a:rPr lang="en-US" sz="2100" b="1" i="0" u="none" strike="noStrike" cap="none" dirty="0" smtClean="0">
                <a:solidFill>
                  <a:srgbClr val="000000"/>
                </a:solidFill>
                <a:latin typeface="Garamond"/>
                <a:ea typeface="Garamond"/>
                <a:cs typeface="Garamond"/>
                <a:sym typeface="Garamond"/>
              </a:rPr>
              <a:t>Lamar University</a:t>
            </a:r>
            <a:endParaRPr lang="en-US" sz="2100" b="1" i="0" u="none" strike="noStrike" cap="none" dirty="0">
              <a:solidFill>
                <a:srgbClr val="000000"/>
              </a:solidFill>
              <a:latin typeface="Garamond"/>
              <a:ea typeface="Garamond"/>
              <a:cs typeface="Garamond"/>
              <a:sym typeface="Garamond"/>
            </a:endParaRPr>
          </a:p>
          <a:p>
            <a:pPr marL="0" marR="0" lvl="0" indent="0" algn="ctr" rtl="0">
              <a:spcBef>
                <a:spcPts val="0"/>
              </a:spcBef>
              <a:spcAft>
                <a:spcPts val="0"/>
              </a:spcAft>
              <a:buClr>
                <a:schemeClr val="accent1"/>
              </a:buClr>
              <a:buSzPts val="2415"/>
              <a:buFont typeface="Arial"/>
              <a:buNone/>
            </a:pPr>
            <a:r>
              <a:rPr lang="en-US" sz="2100" b="1" i="0" u="none" strike="noStrike" cap="none" dirty="0">
                <a:solidFill>
                  <a:srgbClr val="000000"/>
                </a:solidFill>
                <a:latin typeface="Garamond"/>
                <a:ea typeface="Garamond"/>
                <a:cs typeface="Garamond"/>
                <a:sym typeface="Garamond"/>
              </a:rPr>
              <a:t/>
            </a:r>
            <a:br>
              <a:rPr lang="en-US" sz="2100" b="1" i="0" u="none" strike="noStrike" cap="none" dirty="0">
                <a:solidFill>
                  <a:srgbClr val="000000"/>
                </a:solidFill>
                <a:latin typeface="Garamond"/>
                <a:ea typeface="Garamond"/>
                <a:cs typeface="Garamond"/>
                <a:sym typeface="Garamond"/>
              </a:rPr>
            </a:br>
            <a:r>
              <a:rPr lang="en-US" sz="2100" b="1" i="0" u="none" strike="noStrike" cap="none" dirty="0" smtClean="0">
                <a:solidFill>
                  <a:srgbClr val="000000"/>
                </a:solidFill>
                <a:latin typeface="Garamond"/>
                <a:ea typeface="Garamond"/>
                <a:cs typeface="Garamond"/>
                <a:sym typeface="Garamond"/>
              </a:rPr>
              <a:t>Beaumont, TX</a:t>
            </a:r>
            <a:endParaRPr sz="2100" b="0" i="0" u="none" strike="noStrike" cap="none" dirty="0">
              <a:solidFill>
                <a:srgbClr val="000000"/>
              </a:solidFill>
              <a:latin typeface="Garamond"/>
              <a:ea typeface="Garamond"/>
              <a:cs typeface="Garamond"/>
              <a:sym typeface="Garamond"/>
            </a:endParaRPr>
          </a:p>
        </p:txBody>
      </p:sp>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80721" y="4961807"/>
            <a:ext cx="1385100" cy="100730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502457" y="615462"/>
            <a:ext cx="9540681" cy="7385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400"/>
              <a:buFont typeface="Garamond"/>
              <a:buNone/>
            </a:pPr>
            <a:r>
              <a:rPr lang="en-US" sz="4400" b="0" i="0" u="none" strike="noStrike" cap="none" dirty="0">
                <a:solidFill>
                  <a:srgbClr val="262626"/>
                </a:solidFill>
                <a:latin typeface="Garamond"/>
                <a:ea typeface="Garamond"/>
                <a:cs typeface="Garamond"/>
                <a:sym typeface="Garamond"/>
              </a:rPr>
              <a:t>Pre-Service Teachers’ Classification</a:t>
            </a:r>
            <a:endParaRPr dirty="0"/>
          </a:p>
        </p:txBody>
      </p:sp>
      <p:sp>
        <p:nvSpPr>
          <p:cNvPr id="229" name="Shape 229"/>
          <p:cNvSpPr txBox="1"/>
          <p:nvPr/>
        </p:nvSpPr>
        <p:spPr>
          <a:xfrm>
            <a:off x="3000144" y="1188403"/>
            <a:ext cx="6108686" cy="3312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p:txBody>
      </p:sp>
      <p:pic>
        <p:nvPicPr>
          <p:cNvPr id="8" name="Picture 7" descr="Picture 3"/>
          <p:cNvPicPr/>
          <p:nvPr/>
        </p:nvPicPr>
        <p:blipFill>
          <a:blip r:embed="rId3" cstate="print"/>
          <a:stretch>
            <a:fillRect/>
          </a:stretch>
        </p:blipFill>
        <p:spPr>
          <a:xfrm>
            <a:off x="738555" y="1926956"/>
            <a:ext cx="5398476" cy="3805630"/>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363707207"/>
              </p:ext>
            </p:extLst>
          </p:nvPr>
        </p:nvGraphicFramePr>
        <p:xfrm>
          <a:off x="5961184" y="1926957"/>
          <a:ext cx="5257800" cy="3805631"/>
        </p:xfrm>
        <a:graphic>
          <a:graphicData uri="http://schemas.openxmlformats.org/drawingml/2006/table">
            <a:tbl>
              <a:tblPr firstRow="1" firstCol="1" bandRow="1"/>
              <a:tblGrid>
                <a:gridCol w="1752600">
                  <a:extLst>
                    <a:ext uri="{9D8B030D-6E8A-4147-A177-3AD203B41FA5}">
                      <a16:colId xmlns="" xmlns:a16="http://schemas.microsoft.com/office/drawing/2014/main" val="20000"/>
                    </a:ext>
                  </a:extLst>
                </a:gridCol>
                <a:gridCol w="1752600">
                  <a:extLst>
                    <a:ext uri="{9D8B030D-6E8A-4147-A177-3AD203B41FA5}">
                      <a16:colId xmlns="" xmlns:a16="http://schemas.microsoft.com/office/drawing/2014/main" val="20001"/>
                    </a:ext>
                  </a:extLst>
                </a:gridCol>
                <a:gridCol w="1752600">
                  <a:extLst>
                    <a:ext uri="{9D8B030D-6E8A-4147-A177-3AD203B41FA5}">
                      <a16:colId xmlns="" xmlns:a16="http://schemas.microsoft.com/office/drawing/2014/main" val="20002"/>
                    </a:ext>
                  </a:extLst>
                </a:gridCol>
              </a:tblGrid>
              <a:tr h="951407">
                <a:tc>
                  <a:txBody>
                    <a:bodyPr/>
                    <a:lstStyle/>
                    <a:p>
                      <a:pPr marL="0" marR="0" algn="r">
                        <a:lnSpc>
                          <a:spcPct val="115000"/>
                        </a:lnSpc>
                        <a:spcBef>
                          <a:spcPts val="0"/>
                        </a:spcBef>
                        <a:spcAft>
                          <a:spcPts val="0"/>
                        </a:spcAft>
                      </a:pPr>
                      <a:r>
                        <a:rPr lang="en-US" sz="2500" b="1" dirty="0">
                          <a:effectLst/>
                          <a:latin typeface="Garamond" charset="0"/>
                          <a:ea typeface="Garamond" charset="0"/>
                          <a:cs typeface="Garamond" charset="0"/>
                        </a:rPr>
                        <a:t>Answer</a:t>
                      </a:r>
                    </a:p>
                  </a:txBody>
                  <a:tcPr marL="68580" marR="68580" marT="0" marB="0" anchor="ctr">
                    <a:lnL>
                      <a:noFill/>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1" dirty="0">
                          <a:effectLst/>
                          <a:latin typeface="Garamond" charset="0"/>
                          <a:ea typeface="Garamond" charset="0"/>
                          <a:cs typeface="Garamond" charset="0"/>
                        </a:rPr>
                        <a:t>%</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1" dirty="0">
                          <a:effectLst/>
                          <a:latin typeface="Garamond" charset="0"/>
                          <a:ea typeface="Garamond" charset="0"/>
                          <a:cs typeface="Garamond" charset="0"/>
                        </a:rPr>
                        <a:t>Count</a:t>
                      </a:r>
                    </a:p>
                  </a:txBody>
                  <a:tcPr marL="68580" marR="68580" marT="0" marB="0" anchor="ctr">
                    <a:lnL w="12700" cap="flat" cmpd="sng" algn="ctr">
                      <a:solidFill>
                        <a:srgbClr val="CCCCCC"/>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713556">
                <a:tc>
                  <a:txBody>
                    <a:bodyPr/>
                    <a:lstStyle/>
                    <a:p>
                      <a:pPr marL="0" marR="0" algn="r">
                        <a:lnSpc>
                          <a:spcPct val="115000"/>
                        </a:lnSpc>
                        <a:spcBef>
                          <a:spcPts val="0"/>
                        </a:spcBef>
                        <a:spcAft>
                          <a:spcPts val="0"/>
                        </a:spcAft>
                      </a:pPr>
                      <a:r>
                        <a:rPr lang="en-US" sz="2500" b="0" dirty="0">
                          <a:effectLst/>
                          <a:latin typeface="Garamond" charset="0"/>
                          <a:ea typeface="Garamond" charset="0"/>
                          <a:cs typeface="Garamond" charset="0"/>
                        </a:rPr>
                        <a:t>Elementary</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0" dirty="0">
                          <a:effectLst/>
                          <a:latin typeface="Garamond" charset="0"/>
                          <a:ea typeface="Garamond" charset="0"/>
                          <a:cs typeface="Garamond" charset="0"/>
                        </a:rPr>
                        <a:t>31.82%</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0">
                          <a:effectLst/>
                          <a:latin typeface="Garamond" charset="0"/>
                          <a:ea typeface="Garamond" charset="0"/>
                          <a:cs typeface="Garamond" charset="0"/>
                        </a:rPr>
                        <a:t>7</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713556">
                <a:tc>
                  <a:txBody>
                    <a:bodyPr/>
                    <a:lstStyle/>
                    <a:p>
                      <a:pPr marL="0" marR="0" algn="r">
                        <a:lnSpc>
                          <a:spcPct val="115000"/>
                        </a:lnSpc>
                        <a:spcBef>
                          <a:spcPts val="0"/>
                        </a:spcBef>
                        <a:spcAft>
                          <a:spcPts val="0"/>
                        </a:spcAft>
                      </a:pPr>
                      <a:r>
                        <a:rPr lang="en-US" sz="2500" b="0">
                          <a:effectLst/>
                          <a:latin typeface="Garamond" charset="0"/>
                          <a:ea typeface="Garamond" charset="0"/>
                          <a:cs typeface="Garamond" charset="0"/>
                        </a:rPr>
                        <a:t>Middle</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0" dirty="0">
                          <a:effectLst/>
                          <a:latin typeface="Garamond" charset="0"/>
                          <a:ea typeface="Garamond" charset="0"/>
                          <a:cs typeface="Garamond" charset="0"/>
                        </a:rPr>
                        <a:t>36.36%</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0" dirty="0">
                          <a:effectLst/>
                          <a:latin typeface="Garamond" charset="0"/>
                          <a:ea typeface="Garamond" charset="0"/>
                          <a:cs typeface="Garamond" charset="0"/>
                        </a:rPr>
                        <a:t>8</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713556">
                <a:tc>
                  <a:txBody>
                    <a:bodyPr/>
                    <a:lstStyle/>
                    <a:p>
                      <a:pPr marL="0" marR="0" algn="r">
                        <a:lnSpc>
                          <a:spcPct val="115000"/>
                        </a:lnSpc>
                        <a:spcBef>
                          <a:spcPts val="0"/>
                        </a:spcBef>
                        <a:spcAft>
                          <a:spcPts val="0"/>
                        </a:spcAft>
                      </a:pPr>
                      <a:r>
                        <a:rPr lang="en-US" sz="2500" b="0">
                          <a:effectLst/>
                          <a:latin typeface="Garamond" charset="0"/>
                          <a:ea typeface="Garamond" charset="0"/>
                          <a:cs typeface="Garamond" charset="0"/>
                        </a:rPr>
                        <a:t>High</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0" dirty="0">
                          <a:effectLst/>
                          <a:latin typeface="Garamond" charset="0"/>
                          <a:ea typeface="Garamond" charset="0"/>
                          <a:cs typeface="Garamond" charset="0"/>
                        </a:rPr>
                        <a:t>31.82%</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0" dirty="0">
                          <a:effectLst/>
                          <a:latin typeface="Garamond" charset="0"/>
                          <a:ea typeface="Garamond" charset="0"/>
                          <a:cs typeface="Garamond" charset="0"/>
                        </a:rPr>
                        <a:t>7</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713556">
                <a:tc>
                  <a:txBody>
                    <a:bodyPr/>
                    <a:lstStyle/>
                    <a:p>
                      <a:pPr marL="0" marR="0" algn="r">
                        <a:lnSpc>
                          <a:spcPct val="115000"/>
                        </a:lnSpc>
                        <a:spcBef>
                          <a:spcPts val="0"/>
                        </a:spcBef>
                        <a:spcAft>
                          <a:spcPts val="0"/>
                        </a:spcAft>
                      </a:pPr>
                      <a:r>
                        <a:rPr lang="en-US" sz="2500" b="0">
                          <a:effectLst/>
                          <a:latin typeface="Garamond" charset="0"/>
                          <a:ea typeface="Garamond" charset="0"/>
                          <a:cs typeface="Garamond" charset="0"/>
                        </a:rPr>
                        <a:t>Total</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2500" b="0">
                          <a:effectLst/>
                          <a:latin typeface="Garamond" charset="0"/>
                          <a:ea typeface="Garamond" charset="0"/>
                          <a:cs typeface="Garamond" charset="0"/>
                        </a:rPr>
                        <a:t>100%</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2500" b="0" dirty="0">
                          <a:effectLst/>
                          <a:latin typeface="Garamond" charset="0"/>
                          <a:ea typeface="Garamond" charset="0"/>
                          <a:cs typeface="Garamond" charset="0"/>
                        </a:rPr>
                        <a:t>22</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721554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502457" y="615462"/>
            <a:ext cx="9540681" cy="7385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400"/>
              <a:buFont typeface="Garamond"/>
              <a:buNone/>
            </a:pPr>
            <a:r>
              <a:rPr lang="en-US" sz="4400" b="0" i="0" u="none" strike="noStrike" cap="none" dirty="0">
                <a:solidFill>
                  <a:srgbClr val="262626"/>
                </a:solidFill>
                <a:latin typeface="Garamond"/>
                <a:ea typeface="Garamond"/>
                <a:cs typeface="Garamond"/>
                <a:sym typeface="Garamond"/>
              </a:rPr>
              <a:t/>
            </a:r>
            <a:br>
              <a:rPr lang="en-US" sz="4400" b="0" i="0" u="none" strike="noStrike" cap="none" dirty="0">
                <a:solidFill>
                  <a:srgbClr val="262626"/>
                </a:solidFill>
                <a:latin typeface="Garamond"/>
                <a:ea typeface="Garamond"/>
                <a:cs typeface="Garamond"/>
                <a:sym typeface="Garamond"/>
              </a:rPr>
            </a:br>
            <a:r>
              <a:rPr lang="en-US" dirty="0"/>
              <a:t/>
            </a:r>
            <a:br>
              <a:rPr lang="en-US" dirty="0"/>
            </a:br>
            <a:r>
              <a:rPr lang="en-US" dirty="0"/>
              <a:t/>
            </a:r>
            <a:br>
              <a:rPr lang="en-US" dirty="0"/>
            </a:br>
            <a:r>
              <a:rPr lang="en-US" sz="4400" b="0" i="0" u="none" strike="noStrike" cap="none" dirty="0">
                <a:solidFill>
                  <a:srgbClr val="262626"/>
                </a:solidFill>
                <a:latin typeface="Garamond"/>
                <a:ea typeface="Garamond"/>
                <a:cs typeface="Garamond"/>
                <a:sym typeface="Garamond"/>
              </a:rPr>
              <a:t>Findings for Research Question 1</a:t>
            </a:r>
            <a:endParaRPr dirty="0"/>
          </a:p>
        </p:txBody>
      </p:sp>
      <p:sp>
        <p:nvSpPr>
          <p:cNvPr id="229" name="Shape 229"/>
          <p:cNvSpPr txBox="1"/>
          <p:nvPr/>
        </p:nvSpPr>
        <p:spPr>
          <a:xfrm>
            <a:off x="2971864" y="1188403"/>
            <a:ext cx="6108686" cy="3312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p:txBody>
      </p:sp>
      <p:sp>
        <p:nvSpPr>
          <p:cNvPr id="2" name="Rectangle 1"/>
          <p:cNvSpPr/>
          <p:nvPr/>
        </p:nvSpPr>
        <p:spPr>
          <a:xfrm>
            <a:off x="1908811" y="2831123"/>
            <a:ext cx="7973744" cy="2277547"/>
          </a:xfrm>
          <a:prstGeom prst="rect">
            <a:avLst/>
          </a:prstGeom>
        </p:spPr>
        <p:txBody>
          <a:bodyPr wrap="square">
            <a:spAutoFit/>
          </a:bodyPr>
          <a:lstStyle/>
          <a:p>
            <a:pPr lvl="0" algn="ctr"/>
            <a:r>
              <a:rPr lang="en-US" sz="3600" dirty="0">
                <a:solidFill>
                  <a:srgbClr val="262626"/>
                </a:solidFill>
                <a:latin typeface="Garamond"/>
                <a:ea typeface="Garamond"/>
                <a:cs typeface="Garamond"/>
                <a:sym typeface="Garamond"/>
              </a:rPr>
              <a:t>What knowledge do </a:t>
            </a:r>
            <a:r>
              <a:rPr lang="en-US" sz="3600">
                <a:solidFill>
                  <a:srgbClr val="262626"/>
                </a:solidFill>
                <a:latin typeface="Garamond"/>
                <a:ea typeface="Garamond"/>
                <a:cs typeface="Garamond"/>
                <a:sym typeface="Garamond"/>
              </a:rPr>
              <a:t>pre-service teachers have </a:t>
            </a:r>
            <a:r>
              <a:rPr lang="en-US" sz="3600" dirty="0">
                <a:solidFill>
                  <a:srgbClr val="262626"/>
                </a:solidFill>
                <a:latin typeface="Garamond"/>
                <a:ea typeface="Garamond"/>
                <a:cs typeface="Garamond"/>
                <a:sym typeface="Garamond"/>
              </a:rPr>
              <a:t>of dialectical code switching?</a:t>
            </a:r>
            <a:endParaRPr lang="en-US" sz="3600" dirty="0"/>
          </a:p>
          <a:p>
            <a:pPr lvl="0" algn="ctr"/>
            <a:endParaRPr lang="en-US" sz="3500" dirty="0">
              <a:solidFill>
                <a:srgbClr val="262626"/>
              </a:solidFill>
              <a:latin typeface="Garamond"/>
              <a:ea typeface="Garamond"/>
              <a:cs typeface="Garamond"/>
              <a:sym typeface="Garamond"/>
            </a:endParaRPr>
          </a:p>
          <a:p>
            <a:pPr lvl="0" algn="ctr"/>
            <a:endParaRPr lang="en-US" sz="3500" dirty="0"/>
          </a:p>
        </p:txBody>
      </p:sp>
    </p:spTree>
    <p:extLst>
      <p:ext uri="{BB962C8B-B14F-4D97-AF65-F5344CB8AC3E}">
        <p14:creationId xmlns:p14="http://schemas.microsoft.com/office/powerpoint/2010/main" val="621291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502457" y="615462"/>
            <a:ext cx="9540681" cy="7385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400"/>
              <a:buFont typeface="Garamond"/>
              <a:buNone/>
            </a:pPr>
            <a:r>
              <a:rPr lang="en-US" sz="4400" b="0" i="0" u="none" strike="noStrike" cap="none" dirty="0">
                <a:solidFill>
                  <a:srgbClr val="262626"/>
                </a:solidFill>
                <a:latin typeface="Garamond"/>
                <a:ea typeface="Garamond"/>
                <a:cs typeface="Garamond"/>
                <a:sym typeface="Garamond"/>
              </a:rPr>
              <a:t>Findings for Research Question 1</a:t>
            </a:r>
            <a:endParaRPr dirty="0"/>
          </a:p>
        </p:txBody>
      </p:sp>
      <p:sp>
        <p:nvSpPr>
          <p:cNvPr id="229" name="Shape 229"/>
          <p:cNvSpPr txBox="1"/>
          <p:nvPr/>
        </p:nvSpPr>
        <p:spPr>
          <a:xfrm>
            <a:off x="3000144" y="1188403"/>
            <a:ext cx="6108686" cy="3312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rgbClr val="262626"/>
                </a:solidFill>
                <a:latin typeface="Garamond"/>
                <a:ea typeface="Garamond"/>
                <a:cs typeface="Garamond"/>
                <a:sym typeface="Garamond"/>
              </a:rPr>
              <a:t>What knowledge do pre-service have of dialectical code switching?</a:t>
            </a:r>
            <a:endParaRPr dirty="0"/>
          </a:p>
        </p:txBody>
      </p:sp>
      <p:pic>
        <p:nvPicPr>
          <p:cNvPr id="7" name="Picture 6" descr="Picture 4"/>
          <p:cNvPicPr/>
          <p:nvPr/>
        </p:nvPicPr>
        <p:blipFill>
          <a:blip r:embed="rId3" cstate="print"/>
          <a:stretch>
            <a:fillRect/>
          </a:stretch>
        </p:blipFill>
        <p:spPr>
          <a:xfrm>
            <a:off x="967155" y="2354849"/>
            <a:ext cx="5169875" cy="3377736"/>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609876115"/>
              </p:ext>
            </p:extLst>
          </p:nvPr>
        </p:nvGraphicFramePr>
        <p:xfrm>
          <a:off x="5875020" y="2520459"/>
          <a:ext cx="5021580" cy="3212126"/>
        </p:xfrm>
        <a:graphic>
          <a:graphicData uri="http://schemas.openxmlformats.org/drawingml/2006/table">
            <a:tbl>
              <a:tblPr firstRow="1" firstCol="1" bandRow="1"/>
              <a:tblGrid>
                <a:gridCol w="1673860">
                  <a:extLst>
                    <a:ext uri="{9D8B030D-6E8A-4147-A177-3AD203B41FA5}">
                      <a16:colId xmlns="" xmlns:a16="http://schemas.microsoft.com/office/drawing/2014/main" val="20000"/>
                    </a:ext>
                  </a:extLst>
                </a:gridCol>
                <a:gridCol w="1673860">
                  <a:extLst>
                    <a:ext uri="{9D8B030D-6E8A-4147-A177-3AD203B41FA5}">
                      <a16:colId xmlns="" xmlns:a16="http://schemas.microsoft.com/office/drawing/2014/main" val="20001"/>
                    </a:ext>
                  </a:extLst>
                </a:gridCol>
                <a:gridCol w="1673860">
                  <a:extLst>
                    <a:ext uri="{9D8B030D-6E8A-4147-A177-3AD203B41FA5}">
                      <a16:colId xmlns="" xmlns:a16="http://schemas.microsoft.com/office/drawing/2014/main" val="20002"/>
                    </a:ext>
                  </a:extLst>
                </a:gridCol>
              </a:tblGrid>
              <a:tr h="988346">
                <a:tc>
                  <a:txBody>
                    <a:bodyPr/>
                    <a:lstStyle/>
                    <a:p>
                      <a:pPr marL="0" marR="0" algn="r">
                        <a:lnSpc>
                          <a:spcPct val="115000"/>
                        </a:lnSpc>
                        <a:spcBef>
                          <a:spcPts val="0"/>
                        </a:spcBef>
                        <a:spcAft>
                          <a:spcPts val="0"/>
                        </a:spcAft>
                      </a:pPr>
                      <a:r>
                        <a:rPr lang="en-US" sz="2500" b="1" dirty="0">
                          <a:effectLst/>
                          <a:latin typeface="Garamond" charset="0"/>
                          <a:ea typeface="Garamond" charset="0"/>
                          <a:cs typeface="Garamond" charset="0"/>
                        </a:rPr>
                        <a:t>Answer</a:t>
                      </a:r>
                    </a:p>
                  </a:txBody>
                  <a:tcPr marL="68580" marR="68580" marT="0" marB="0" anchor="ctr">
                    <a:lnL>
                      <a:noFill/>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1" dirty="0">
                          <a:effectLst/>
                          <a:latin typeface="Garamond" charset="0"/>
                          <a:ea typeface="Garamond" charset="0"/>
                          <a:cs typeface="Garamond" charset="0"/>
                        </a:rPr>
                        <a:t>%</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1" dirty="0">
                          <a:effectLst/>
                          <a:latin typeface="Garamond" charset="0"/>
                          <a:ea typeface="Garamond" charset="0"/>
                          <a:cs typeface="Garamond" charset="0"/>
                        </a:rPr>
                        <a:t>Count</a:t>
                      </a:r>
                    </a:p>
                  </a:txBody>
                  <a:tcPr marL="68580" marR="68580" marT="0" marB="0" anchor="ctr">
                    <a:lnL w="12700" cap="flat" cmpd="sng" algn="ctr">
                      <a:solidFill>
                        <a:srgbClr val="CCCCCC"/>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741260">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Yes</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72.73%</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16</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741260">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No</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27.27%</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6</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741260">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Total</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100%</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22</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548943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502457" y="615462"/>
            <a:ext cx="9540681" cy="7385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400"/>
              <a:buFont typeface="Garamond"/>
              <a:buNone/>
            </a:pPr>
            <a:r>
              <a:rPr lang="en-US" sz="4400" b="0" i="0" u="none" strike="noStrike" cap="none" dirty="0">
                <a:solidFill>
                  <a:srgbClr val="262626"/>
                </a:solidFill>
                <a:latin typeface="Garamond"/>
                <a:ea typeface="Garamond"/>
                <a:cs typeface="Garamond"/>
                <a:sym typeface="Garamond"/>
              </a:rPr>
              <a:t>Findings for Research Question 1</a:t>
            </a:r>
            <a:endParaRPr dirty="0"/>
          </a:p>
        </p:txBody>
      </p:sp>
      <p:sp>
        <p:nvSpPr>
          <p:cNvPr id="229" name="Shape 229"/>
          <p:cNvSpPr txBox="1"/>
          <p:nvPr/>
        </p:nvSpPr>
        <p:spPr>
          <a:xfrm>
            <a:off x="3000144" y="1188403"/>
            <a:ext cx="6108686" cy="3312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rgbClr val="262626"/>
                </a:solidFill>
                <a:latin typeface="Garamond"/>
                <a:ea typeface="Garamond"/>
                <a:cs typeface="Garamond"/>
                <a:sym typeface="Garamond"/>
              </a:rPr>
              <a:t>What knowledge do pre-service have of dialectical code switching?</a:t>
            </a:r>
            <a:endParaRPr dirty="0"/>
          </a:p>
        </p:txBody>
      </p:sp>
      <p:graphicFrame>
        <p:nvGraphicFramePr>
          <p:cNvPr id="4" name="Table 3"/>
          <p:cNvGraphicFramePr>
            <a:graphicFrameLocks noGrp="1"/>
          </p:cNvGraphicFramePr>
          <p:nvPr>
            <p:extLst>
              <p:ext uri="{D42A27DB-BD31-4B8C-83A1-F6EECF244321}">
                <p14:modId xmlns:p14="http://schemas.microsoft.com/office/powerpoint/2010/main" val="1118524986"/>
              </p:ext>
            </p:extLst>
          </p:nvPr>
        </p:nvGraphicFramePr>
        <p:xfrm>
          <a:off x="773723" y="2445248"/>
          <a:ext cx="10603523" cy="3779701"/>
        </p:xfrm>
        <a:graphic>
          <a:graphicData uri="http://schemas.openxmlformats.org/drawingml/2006/table">
            <a:tbl>
              <a:tblPr/>
              <a:tblGrid>
                <a:gridCol w="5314880">
                  <a:extLst>
                    <a:ext uri="{9D8B030D-6E8A-4147-A177-3AD203B41FA5}">
                      <a16:colId xmlns="" xmlns:a16="http://schemas.microsoft.com/office/drawing/2014/main" val="20000"/>
                    </a:ext>
                  </a:extLst>
                </a:gridCol>
                <a:gridCol w="997362">
                  <a:extLst>
                    <a:ext uri="{9D8B030D-6E8A-4147-A177-3AD203B41FA5}">
                      <a16:colId xmlns="" xmlns:a16="http://schemas.microsoft.com/office/drawing/2014/main" val="20001"/>
                    </a:ext>
                  </a:extLst>
                </a:gridCol>
                <a:gridCol w="433065">
                  <a:extLst>
                    <a:ext uri="{9D8B030D-6E8A-4147-A177-3AD203B41FA5}">
                      <a16:colId xmlns="" xmlns:a16="http://schemas.microsoft.com/office/drawing/2014/main" val="20002"/>
                    </a:ext>
                  </a:extLst>
                </a:gridCol>
                <a:gridCol w="997362">
                  <a:extLst>
                    <a:ext uri="{9D8B030D-6E8A-4147-A177-3AD203B41FA5}">
                      <a16:colId xmlns="" xmlns:a16="http://schemas.microsoft.com/office/drawing/2014/main" val="20003"/>
                    </a:ext>
                  </a:extLst>
                </a:gridCol>
                <a:gridCol w="433065">
                  <a:extLst>
                    <a:ext uri="{9D8B030D-6E8A-4147-A177-3AD203B41FA5}">
                      <a16:colId xmlns="" xmlns:a16="http://schemas.microsoft.com/office/drawing/2014/main" val="20004"/>
                    </a:ext>
                  </a:extLst>
                </a:gridCol>
                <a:gridCol w="997362">
                  <a:extLst>
                    <a:ext uri="{9D8B030D-6E8A-4147-A177-3AD203B41FA5}">
                      <a16:colId xmlns="" xmlns:a16="http://schemas.microsoft.com/office/drawing/2014/main" val="20005"/>
                    </a:ext>
                  </a:extLst>
                </a:gridCol>
                <a:gridCol w="433065">
                  <a:extLst>
                    <a:ext uri="{9D8B030D-6E8A-4147-A177-3AD203B41FA5}">
                      <a16:colId xmlns="" xmlns:a16="http://schemas.microsoft.com/office/drawing/2014/main" val="20006"/>
                    </a:ext>
                  </a:extLst>
                </a:gridCol>
                <a:gridCol w="997362">
                  <a:extLst>
                    <a:ext uri="{9D8B030D-6E8A-4147-A177-3AD203B41FA5}">
                      <a16:colId xmlns="" xmlns:a16="http://schemas.microsoft.com/office/drawing/2014/main" val="20007"/>
                    </a:ext>
                  </a:extLst>
                </a:gridCol>
              </a:tblGrid>
              <a:tr h="593469">
                <a:tc>
                  <a:txBody>
                    <a:bodyPr/>
                    <a:lstStyle/>
                    <a:p>
                      <a:pPr algn="ctr" fontAlgn="ctr"/>
                      <a:r>
                        <a:rPr lang="en-US" sz="1500" b="1" i="0" u="none" strike="noStrike" dirty="0">
                          <a:solidFill>
                            <a:srgbClr val="000000"/>
                          </a:solidFill>
                          <a:effectLst/>
                          <a:latin typeface="Garamond" charset="0"/>
                          <a:ea typeface="Garamond" charset="0"/>
                          <a:cs typeface="Garamond" charset="0"/>
                        </a:rPr>
                        <a:t>Item</a:t>
                      </a:r>
                    </a:p>
                  </a:txBody>
                  <a:tcPr marL="10401" marR="10401" marT="10401" marB="0" anchor="ctr">
                    <a:lnL>
                      <a:noFill/>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Garamond" charset="0"/>
                          <a:ea typeface="Garamond" charset="0"/>
                          <a:cs typeface="Garamond" charset="0"/>
                        </a:rPr>
                        <a:t>Not Aware</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 # </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Garamond" charset="0"/>
                          <a:ea typeface="Garamond" charset="0"/>
                          <a:cs typeface="Garamond" charset="0"/>
                        </a:rPr>
                        <a:t>Somewhat Aware</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Garamond" charset="0"/>
                          <a:ea typeface="Garamond" charset="0"/>
                          <a:cs typeface="Garamond" charset="0"/>
                        </a:rPr>
                        <a:t>    #</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Garamond" charset="0"/>
                          <a:ea typeface="Garamond" charset="0"/>
                          <a:cs typeface="Garamond" charset="0"/>
                        </a:rPr>
                        <a:t>Very Aware</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Garamond" charset="0"/>
                          <a:ea typeface="Garamond" charset="0"/>
                          <a:cs typeface="Garamond" charset="0"/>
                        </a:rPr>
                        <a:t>   #</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Garamond" charset="0"/>
                          <a:ea typeface="Garamond" charset="0"/>
                          <a:cs typeface="Garamond" charset="0"/>
                        </a:rPr>
                        <a:t>Total</a:t>
                      </a:r>
                    </a:p>
                  </a:txBody>
                  <a:tcPr marL="10401" marR="10401" marT="10401" marB="0" anchor="ctr">
                    <a:lnL w="12700" cap="flat" cmpd="sng" algn="ctr">
                      <a:solidFill>
                        <a:srgbClr val="CCCCCC"/>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93469">
                <a:tc>
                  <a:txBody>
                    <a:bodyPr/>
                    <a:lstStyle/>
                    <a:p>
                      <a:pPr algn="r" fontAlgn="ctr"/>
                      <a:r>
                        <a:rPr lang="en-US" sz="1500" b="0" i="0" u="none" strike="noStrike" dirty="0">
                          <a:solidFill>
                            <a:srgbClr val="000000"/>
                          </a:solidFill>
                          <a:effectLst/>
                          <a:latin typeface="Garamond" charset="0"/>
                          <a:ea typeface="Garamond" charset="0"/>
                          <a:cs typeface="Garamond" charset="0"/>
                        </a:rPr>
                        <a:t>There are books and activities that acknowledge different dialects, such as in African American Vernacular English (AAVE)</a:t>
                      </a:r>
                    </a:p>
                  </a:txBody>
                  <a:tcPr marL="10401" marR="10401" marT="10401" marB="0" anchor="ctr">
                    <a:lnL>
                      <a:noFill/>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40.91%</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9</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45.45%</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10</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13.64%</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3</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22</a:t>
                      </a:r>
                    </a:p>
                  </a:txBody>
                  <a:tcPr marL="10401" marR="10401" marT="10401" marB="0" anchor="ctr">
                    <a:lnL w="12700" cap="flat" cmpd="sng" algn="ctr">
                      <a:solidFill>
                        <a:srgbClr val="CCCCCC"/>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0001"/>
                  </a:ext>
                </a:extLst>
              </a:tr>
              <a:tr h="412778">
                <a:tc>
                  <a:txBody>
                    <a:bodyPr/>
                    <a:lstStyle/>
                    <a:p>
                      <a:pPr algn="r" fontAlgn="ctr"/>
                      <a:r>
                        <a:rPr lang="en-US" sz="1500" b="0" i="0" u="none" strike="noStrike">
                          <a:solidFill>
                            <a:srgbClr val="000000"/>
                          </a:solidFill>
                          <a:effectLst/>
                          <a:latin typeface="Garamond" charset="0"/>
                          <a:ea typeface="Garamond" charset="0"/>
                          <a:cs typeface="Garamond" charset="0"/>
                        </a:rPr>
                        <a:t>Students have the ability to learn to code switch</a:t>
                      </a:r>
                    </a:p>
                  </a:txBody>
                  <a:tcPr marL="10401" marR="10401" marT="10401"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13.64%</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3</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40.91%</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9</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45.45%</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10</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22</a:t>
                      </a:r>
                    </a:p>
                  </a:txBody>
                  <a:tcPr marL="10401" marR="10401" marT="10401"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0002"/>
                  </a:ext>
                </a:extLst>
              </a:tr>
              <a:tr h="593469">
                <a:tc>
                  <a:txBody>
                    <a:bodyPr/>
                    <a:lstStyle/>
                    <a:p>
                      <a:pPr algn="r" fontAlgn="ctr"/>
                      <a:r>
                        <a:rPr lang="en-US" sz="1500" b="0" i="0" u="none" strike="noStrike">
                          <a:solidFill>
                            <a:srgbClr val="000000"/>
                          </a:solidFill>
                          <a:effectLst/>
                          <a:latin typeface="Garamond" charset="0"/>
                          <a:ea typeface="Garamond" charset="0"/>
                          <a:cs typeface="Garamond" charset="0"/>
                        </a:rPr>
                        <a:t>Research is available about strategies to enhance code switching in the classroom</a:t>
                      </a:r>
                    </a:p>
                  </a:txBody>
                  <a:tcPr marL="10401" marR="10401" marT="10401"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40.91%</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9</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45.45%</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10</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13.64%</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3</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22</a:t>
                      </a:r>
                    </a:p>
                  </a:txBody>
                  <a:tcPr marL="10401" marR="10401" marT="10401"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0003"/>
                  </a:ext>
                </a:extLst>
              </a:tr>
              <a:tr h="412778">
                <a:tc>
                  <a:txBody>
                    <a:bodyPr/>
                    <a:lstStyle/>
                    <a:p>
                      <a:pPr algn="r" fontAlgn="ctr"/>
                      <a:r>
                        <a:rPr lang="en-US" sz="1500" b="0" i="0" u="none" strike="noStrike">
                          <a:solidFill>
                            <a:srgbClr val="000000"/>
                          </a:solidFill>
                          <a:effectLst/>
                          <a:latin typeface="Garamond" charset="0"/>
                          <a:ea typeface="Garamond" charset="0"/>
                          <a:cs typeface="Garamond" charset="0"/>
                        </a:rPr>
                        <a:t>Linguistic code switching is different among cultures</a:t>
                      </a:r>
                    </a:p>
                  </a:txBody>
                  <a:tcPr marL="10401" marR="10401" marT="10401"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13.64%</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3</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50.00%</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11</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36.36%</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8</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22</a:t>
                      </a:r>
                    </a:p>
                  </a:txBody>
                  <a:tcPr marL="10401" marR="10401" marT="10401"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0004"/>
                  </a:ext>
                </a:extLst>
              </a:tr>
              <a:tr h="1173738">
                <a:tc>
                  <a:txBody>
                    <a:bodyPr/>
                    <a:lstStyle/>
                    <a:p>
                      <a:pPr algn="r" fontAlgn="ctr"/>
                      <a:r>
                        <a:rPr lang="en-US" sz="1500" b="0" i="0" u="none" strike="noStrike" dirty="0">
                          <a:solidFill>
                            <a:srgbClr val="000000"/>
                          </a:solidFill>
                          <a:effectLst/>
                          <a:latin typeface="Garamond" charset="0"/>
                          <a:ea typeface="Garamond" charset="0"/>
                          <a:cs typeface="Garamond" charset="0"/>
                        </a:rPr>
                        <a:t>There are a variety of programs similar to Toggle Talk that are a vocabulary and language structure awareness systems for switching from informal language (home) to formal language (standard/school)</a:t>
                      </a:r>
                    </a:p>
                  </a:txBody>
                  <a:tcPr marL="10401" marR="10401" marT="10401"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77.27%</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17</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22.73%</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5</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0.00%</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0</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22</a:t>
                      </a:r>
                    </a:p>
                  </a:txBody>
                  <a:tcPr marL="10401" marR="10401" marT="10401"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364354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502457" y="615462"/>
            <a:ext cx="9540681" cy="7385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400"/>
              <a:buFont typeface="Garamond"/>
              <a:buNone/>
            </a:pPr>
            <a:r>
              <a:rPr lang="en-US" sz="4400" b="0" i="0" u="none" strike="noStrike" cap="none" dirty="0">
                <a:solidFill>
                  <a:srgbClr val="262626"/>
                </a:solidFill>
                <a:latin typeface="Garamond"/>
                <a:ea typeface="Garamond"/>
                <a:cs typeface="Garamond"/>
                <a:sym typeface="Garamond"/>
              </a:rPr>
              <a:t>Findings for Research Question 1</a:t>
            </a:r>
            <a:endParaRPr dirty="0"/>
          </a:p>
        </p:txBody>
      </p:sp>
      <p:sp>
        <p:nvSpPr>
          <p:cNvPr id="229" name="Shape 229"/>
          <p:cNvSpPr txBox="1"/>
          <p:nvPr/>
        </p:nvSpPr>
        <p:spPr>
          <a:xfrm>
            <a:off x="3000144" y="1188403"/>
            <a:ext cx="6108686" cy="3312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dirty="0">
                <a:solidFill>
                  <a:srgbClr val="262626"/>
                </a:solidFill>
                <a:latin typeface="Garamond"/>
                <a:ea typeface="Garamond"/>
                <a:cs typeface="Garamond"/>
                <a:sym typeface="Garamond"/>
              </a:rPr>
              <a:t>What knowledge do pre-service have of dialectical code switching?</a:t>
            </a:r>
            <a:endParaRPr dirty="0"/>
          </a:p>
        </p:txBody>
      </p:sp>
      <p:graphicFrame>
        <p:nvGraphicFramePr>
          <p:cNvPr id="5" name="Table 4"/>
          <p:cNvGraphicFramePr>
            <a:graphicFrameLocks noGrp="1"/>
          </p:cNvGraphicFramePr>
          <p:nvPr>
            <p:extLst>
              <p:ext uri="{D42A27DB-BD31-4B8C-83A1-F6EECF244321}">
                <p14:modId xmlns:p14="http://schemas.microsoft.com/office/powerpoint/2010/main" val="1999372599"/>
              </p:ext>
            </p:extLst>
          </p:nvPr>
        </p:nvGraphicFramePr>
        <p:xfrm>
          <a:off x="1019907" y="2309737"/>
          <a:ext cx="10199077" cy="3873891"/>
        </p:xfrm>
        <a:graphic>
          <a:graphicData uri="http://schemas.openxmlformats.org/drawingml/2006/table">
            <a:tbl>
              <a:tblPr/>
              <a:tblGrid>
                <a:gridCol w="5112160">
                  <a:extLst>
                    <a:ext uri="{9D8B030D-6E8A-4147-A177-3AD203B41FA5}">
                      <a16:colId xmlns="" xmlns:a16="http://schemas.microsoft.com/office/drawing/2014/main" val="20000"/>
                    </a:ext>
                  </a:extLst>
                </a:gridCol>
                <a:gridCol w="959319">
                  <a:extLst>
                    <a:ext uri="{9D8B030D-6E8A-4147-A177-3AD203B41FA5}">
                      <a16:colId xmlns="" xmlns:a16="http://schemas.microsoft.com/office/drawing/2014/main" val="20001"/>
                    </a:ext>
                  </a:extLst>
                </a:gridCol>
                <a:gridCol w="416547">
                  <a:extLst>
                    <a:ext uri="{9D8B030D-6E8A-4147-A177-3AD203B41FA5}">
                      <a16:colId xmlns="" xmlns:a16="http://schemas.microsoft.com/office/drawing/2014/main" val="20002"/>
                    </a:ext>
                  </a:extLst>
                </a:gridCol>
                <a:gridCol w="959319">
                  <a:extLst>
                    <a:ext uri="{9D8B030D-6E8A-4147-A177-3AD203B41FA5}">
                      <a16:colId xmlns="" xmlns:a16="http://schemas.microsoft.com/office/drawing/2014/main" val="20003"/>
                    </a:ext>
                  </a:extLst>
                </a:gridCol>
                <a:gridCol w="416547">
                  <a:extLst>
                    <a:ext uri="{9D8B030D-6E8A-4147-A177-3AD203B41FA5}">
                      <a16:colId xmlns="" xmlns:a16="http://schemas.microsoft.com/office/drawing/2014/main" val="20004"/>
                    </a:ext>
                  </a:extLst>
                </a:gridCol>
                <a:gridCol w="959319">
                  <a:extLst>
                    <a:ext uri="{9D8B030D-6E8A-4147-A177-3AD203B41FA5}">
                      <a16:colId xmlns="" xmlns:a16="http://schemas.microsoft.com/office/drawing/2014/main" val="20005"/>
                    </a:ext>
                  </a:extLst>
                </a:gridCol>
                <a:gridCol w="416547">
                  <a:extLst>
                    <a:ext uri="{9D8B030D-6E8A-4147-A177-3AD203B41FA5}">
                      <a16:colId xmlns="" xmlns:a16="http://schemas.microsoft.com/office/drawing/2014/main" val="20006"/>
                    </a:ext>
                  </a:extLst>
                </a:gridCol>
                <a:gridCol w="959319">
                  <a:extLst>
                    <a:ext uri="{9D8B030D-6E8A-4147-A177-3AD203B41FA5}">
                      <a16:colId xmlns="" xmlns:a16="http://schemas.microsoft.com/office/drawing/2014/main" val="20007"/>
                    </a:ext>
                  </a:extLst>
                </a:gridCol>
              </a:tblGrid>
              <a:tr h="642674">
                <a:tc>
                  <a:txBody>
                    <a:bodyPr/>
                    <a:lstStyle/>
                    <a:p>
                      <a:pPr algn="ctr" fontAlgn="ctr"/>
                      <a:r>
                        <a:rPr lang="en-US" sz="1500" b="1" i="0" u="none" strike="noStrike" dirty="0">
                          <a:solidFill>
                            <a:srgbClr val="000000"/>
                          </a:solidFill>
                          <a:effectLst/>
                          <a:latin typeface="Garamond" charset="0"/>
                          <a:ea typeface="Garamond" charset="0"/>
                          <a:cs typeface="Garamond" charset="0"/>
                        </a:rPr>
                        <a:t>Item</a:t>
                      </a:r>
                    </a:p>
                  </a:txBody>
                  <a:tcPr marL="10401" marR="10401" marT="10401" marB="0" anchor="ctr">
                    <a:lnL>
                      <a:noFill/>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Garamond" charset="0"/>
                          <a:ea typeface="Garamond" charset="0"/>
                          <a:cs typeface="Garamond" charset="0"/>
                        </a:rPr>
                        <a:t>Not Aware</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 # </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Garamond" charset="0"/>
                          <a:ea typeface="Garamond" charset="0"/>
                          <a:cs typeface="Garamond" charset="0"/>
                        </a:rPr>
                        <a:t>Somewhat Aware</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Garamond" charset="0"/>
                          <a:ea typeface="Garamond" charset="0"/>
                          <a:cs typeface="Garamond" charset="0"/>
                        </a:rPr>
                        <a:t>    #</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Garamond" charset="0"/>
                          <a:ea typeface="Garamond" charset="0"/>
                          <a:cs typeface="Garamond" charset="0"/>
                        </a:rPr>
                        <a:t>Very Aware</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Garamond" charset="0"/>
                          <a:ea typeface="Garamond" charset="0"/>
                          <a:cs typeface="Garamond" charset="0"/>
                        </a:rPr>
                        <a:t>   #</a:t>
                      </a:r>
                    </a:p>
                  </a:txBody>
                  <a:tcPr marL="10401" marR="10401" marT="10401"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ctr" fontAlgn="ctr"/>
                      <a:r>
                        <a:rPr lang="en-US" sz="1500" b="1" i="0" u="none" strike="noStrike" dirty="0">
                          <a:solidFill>
                            <a:srgbClr val="000000"/>
                          </a:solidFill>
                          <a:effectLst/>
                          <a:latin typeface="Garamond" charset="0"/>
                          <a:ea typeface="Garamond" charset="0"/>
                          <a:cs typeface="Garamond" charset="0"/>
                        </a:rPr>
                        <a:t>Total</a:t>
                      </a:r>
                    </a:p>
                  </a:txBody>
                  <a:tcPr marL="10401" marR="10401" marT="10401" marB="0" anchor="ctr">
                    <a:lnL w="12700" cap="flat" cmpd="sng" algn="ctr">
                      <a:solidFill>
                        <a:srgbClr val="CCCCCC"/>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642674">
                <a:tc>
                  <a:txBody>
                    <a:bodyPr/>
                    <a:lstStyle/>
                    <a:p>
                      <a:pPr algn="r" fontAlgn="ctr"/>
                      <a:r>
                        <a:rPr lang="en-US" sz="1500" b="0" i="0" u="none" strike="noStrike" dirty="0">
                          <a:solidFill>
                            <a:srgbClr val="000000"/>
                          </a:solidFill>
                          <a:effectLst/>
                          <a:latin typeface="Garamond" charset="0"/>
                          <a:ea typeface="Garamond" charset="0"/>
                          <a:cs typeface="Garamond" charset="0"/>
                        </a:rPr>
                        <a:t>You can teach children how to make </a:t>
                      </a:r>
                      <a:r>
                        <a:rPr lang="en-US" sz="1500" b="0" i="0" u="none" strike="noStrike" dirty="0" err="1">
                          <a:solidFill>
                            <a:srgbClr val="000000"/>
                          </a:solidFill>
                          <a:effectLst/>
                          <a:latin typeface="Garamond" charset="0"/>
                          <a:ea typeface="Garamond" charset="0"/>
                          <a:cs typeface="Garamond" charset="0"/>
                        </a:rPr>
                        <a:t>situationally</a:t>
                      </a:r>
                      <a:r>
                        <a:rPr lang="en-US" sz="1500" b="0" i="0" u="none" strike="noStrike" dirty="0">
                          <a:solidFill>
                            <a:srgbClr val="000000"/>
                          </a:solidFill>
                          <a:effectLst/>
                          <a:latin typeface="Garamond" charset="0"/>
                          <a:ea typeface="Garamond" charset="0"/>
                          <a:cs typeface="Garamond" charset="0"/>
                        </a:rPr>
                        <a:t> appropriate language choices</a:t>
                      </a:r>
                    </a:p>
                  </a:txBody>
                  <a:tcPr marL="12700" marR="12700" marT="12700" marB="0" anchor="ctr">
                    <a:lnL>
                      <a:noFill/>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4.55%</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1</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40.91%</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9</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54.55%</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12</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22</a:t>
                      </a:r>
                    </a:p>
                  </a:txBody>
                  <a:tcPr marL="12700" marR="12700" marT="12700" marB="0" anchor="ctr">
                    <a:lnL w="12700" cap="flat" cmpd="sng" algn="ctr">
                      <a:solidFill>
                        <a:srgbClr val="CCCCCC"/>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0001"/>
                  </a:ext>
                </a:extLst>
              </a:tr>
              <a:tr h="700419">
                <a:tc>
                  <a:txBody>
                    <a:bodyPr/>
                    <a:lstStyle/>
                    <a:p>
                      <a:pPr algn="r" fontAlgn="ctr"/>
                      <a:r>
                        <a:rPr lang="en-US" sz="1500" b="0" i="0" u="none" strike="noStrike" dirty="0">
                          <a:solidFill>
                            <a:srgbClr val="000000"/>
                          </a:solidFill>
                          <a:effectLst/>
                          <a:latin typeface="Garamond" charset="0"/>
                          <a:ea typeface="Garamond" charset="0"/>
                          <a:cs typeface="Garamond" charset="0"/>
                        </a:rPr>
                        <a:t>A mismatch may exist between academic (Standard American English) and non-academic language, such as AAVE</a:t>
                      </a:r>
                    </a:p>
                  </a:txBody>
                  <a:tcPr marL="12700" marR="12700" marT="1270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22.73%</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5</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27.27%</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6</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50.00%</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11</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22</a:t>
                      </a:r>
                    </a:p>
                  </a:txBody>
                  <a:tcPr marL="12700" marR="12700" marT="1270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0002"/>
                  </a:ext>
                </a:extLst>
              </a:tr>
              <a:tr h="487286">
                <a:tc>
                  <a:txBody>
                    <a:bodyPr/>
                    <a:lstStyle/>
                    <a:p>
                      <a:pPr algn="r" fontAlgn="ctr"/>
                      <a:r>
                        <a:rPr lang="en-US" sz="1500" b="0" i="0" u="none" strike="noStrike" dirty="0">
                          <a:solidFill>
                            <a:srgbClr val="000000"/>
                          </a:solidFill>
                          <a:effectLst/>
                          <a:latin typeface="Garamond" charset="0"/>
                          <a:ea typeface="Garamond" charset="0"/>
                          <a:cs typeface="Garamond" charset="0"/>
                        </a:rPr>
                        <a:t>Students who are able to code switch in early elementary may experience academic gains in the area of literacy</a:t>
                      </a:r>
                    </a:p>
                  </a:txBody>
                  <a:tcPr marL="12700" marR="12700" marT="1270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27.27%</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6</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45.45%</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1" i="0" u="none" strike="noStrike" dirty="0">
                          <a:solidFill>
                            <a:srgbClr val="000000"/>
                          </a:solidFill>
                          <a:effectLst/>
                          <a:latin typeface="Garamond" charset="0"/>
                          <a:ea typeface="Garamond" charset="0"/>
                          <a:cs typeface="Garamond" charset="0"/>
                        </a:rPr>
                        <a:t>10</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27.27%</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6</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22</a:t>
                      </a:r>
                    </a:p>
                  </a:txBody>
                  <a:tcPr marL="12700" marR="12700" marT="1270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0003"/>
                  </a:ext>
                </a:extLst>
              </a:tr>
              <a:tr h="700419">
                <a:tc>
                  <a:txBody>
                    <a:bodyPr/>
                    <a:lstStyle/>
                    <a:p>
                      <a:pPr algn="r" fontAlgn="ctr"/>
                      <a:r>
                        <a:rPr lang="en-US" sz="1500" b="0" i="0" u="none" strike="noStrike">
                          <a:solidFill>
                            <a:srgbClr val="000000"/>
                          </a:solidFill>
                          <a:effectLst/>
                          <a:latin typeface="Garamond" charset="0"/>
                          <a:ea typeface="Garamond" charset="0"/>
                          <a:cs typeface="Garamond" charset="0"/>
                        </a:rPr>
                        <a:t>Students who learn to "code-switch" early show more academic gains by the end of elementary school than those who take longer to do so.</a:t>
                      </a:r>
                    </a:p>
                  </a:txBody>
                  <a:tcPr marL="12700" marR="12700" marT="1270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a:solidFill>
                            <a:srgbClr val="000000"/>
                          </a:solidFill>
                          <a:effectLst/>
                          <a:latin typeface="Garamond" charset="0"/>
                          <a:ea typeface="Garamond" charset="0"/>
                          <a:cs typeface="Garamond" charset="0"/>
                        </a:rPr>
                        <a:t>40.91%</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9</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40.91%</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9</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18.18%</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4</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22</a:t>
                      </a:r>
                    </a:p>
                  </a:txBody>
                  <a:tcPr marL="12700" marR="12700" marT="1270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tcPr>
                </a:tc>
                <a:extLst>
                  <a:ext uri="{0D108BD9-81ED-4DB2-BD59-A6C34878D82A}">
                    <a16:rowId xmlns="" xmlns:a16="http://schemas.microsoft.com/office/drawing/2014/main" val="10004"/>
                  </a:ext>
                </a:extLst>
              </a:tr>
              <a:tr h="700419">
                <a:tc>
                  <a:txBody>
                    <a:bodyPr/>
                    <a:lstStyle/>
                    <a:p>
                      <a:pPr algn="r" fontAlgn="ctr"/>
                      <a:r>
                        <a:rPr lang="en-US" sz="1500" b="0" i="0" u="none" strike="noStrike">
                          <a:solidFill>
                            <a:srgbClr val="000000"/>
                          </a:solidFill>
                          <a:effectLst/>
                          <a:latin typeface="Garamond" charset="0"/>
                          <a:ea typeface="Garamond" charset="0"/>
                          <a:cs typeface="Garamond" charset="0"/>
                        </a:rPr>
                        <a:t>Students may be unaware that there is a difference between their own dialect and that of Standard American English</a:t>
                      </a:r>
                    </a:p>
                  </a:txBody>
                  <a:tcPr marL="12700" marR="12700" marT="1270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4.55%</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tcPr>
                </a:tc>
                <a:tc>
                  <a:txBody>
                    <a:bodyPr/>
                    <a:lstStyle/>
                    <a:p>
                      <a:pPr algn="r" fontAlgn="ctr"/>
                      <a:r>
                        <a:rPr lang="en-US" sz="1500" b="0" i="0" u="none" strike="noStrike">
                          <a:solidFill>
                            <a:srgbClr val="000000"/>
                          </a:solidFill>
                          <a:effectLst/>
                          <a:latin typeface="Garamond" charset="0"/>
                          <a:ea typeface="Garamond" charset="0"/>
                          <a:cs typeface="Garamond" charset="0"/>
                        </a:rPr>
                        <a:t>1</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31.82%</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tcPr>
                </a:tc>
                <a:tc>
                  <a:txBody>
                    <a:bodyPr/>
                    <a:lstStyle/>
                    <a:p>
                      <a:pPr algn="r" fontAlgn="ctr"/>
                      <a:r>
                        <a:rPr lang="en-US" sz="1500" b="0" i="0" u="none" strike="noStrike">
                          <a:solidFill>
                            <a:srgbClr val="000000"/>
                          </a:solidFill>
                          <a:effectLst/>
                          <a:latin typeface="Garamond" charset="0"/>
                          <a:ea typeface="Garamond" charset="0"/>
                          <a:cs typeface="Garamond" charset="0"/>
                        </a:rPr>
                        <a:t>7</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63.64%</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14</a:t>
                      </a:r>
                    </a:p>
                  </a:txBody>
                  <a:tcPr marL="12700" marR="12700" marT="1270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tcPr>
                </a:tc>
                <a:tc>
                  <a:txBody>
                    <a:bodyPr/>
                    <a:lstStyle/>
                    <a:p>
                      <a:pPr algn="r" fontAlgn="ctr"/>
                      <a:r>
                        <a:rPr lang="en-US" sz="1500" b="0" i="0" u="none" strike="noStrike" dirty="0">
                          <a:solidFill>
                            <a:srgbClr val="000000"/>
                          </a:solidFill>
                          <a:effectLst/>
                          <a:latin typeface="Garamond" charset="0"/>
                          <a:ea typeface="Garamond" charset="0"/>
                          <a:cs typeface="Garamond" charset="0"/>
                        </a:rPr>
                        <a:t>22</a:t>
                      </a:r>
                    </a:p>
                  </a:txBody>
                  <a:tcPr marL="12700" marR="12700" marT="1270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a:noFill/>
                    </a:lnB>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129358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r>
              <a:rPr lang="en-US" dirty="0"/>
              <a:t>Findings</a:t>
            </a:r>
            <a:r>
              <a:rPr lang="en-US" sz="4400" b="0" i="0" u="none" strike="noStrike" cap="none" dirty="0">
                <a:solidFill>
                  <a:srgbClr val="262626"/>
                </a:solidFill>
                <a:latin typeface="Garamond"/>
                <a:ea typeface="Garamond"/>
                <a:cs typeface="Garamond"/>
                <a:sym typeface="Garamond"/>
              </a:rPr>
              <a:t> for Research Question 1</a:t>
            </a:r>
            <a:br>
              <a:rPr lang="en-US" sz="4400" b="0" i="0" u="none" strike="noStrike" cap="none" dirty="0">
                <a:solidFill>
                  <a:srgbClr val="262626"/>
                </a:solidFill>
                <a:latin typeface="Garamond"/>
                <a:ea typeface="Garamond"/>
                <a:cs typeface="Garamond"/>
                <a:sym typeface="Garamond"/>
              </a:rPr>
            </a:br>
            <a:r>
              <a:rPr lang="en-US" sz="2400" dirty="0"/>
              <a:t>What knowledge do pre-service have of dialectical code switching?</a:t>
            </a:r>
            <a:br>
              <a:rPr lang="en-US" sz="2400" dirty="0"/>
            </a:br>
            <a:endParaRPr sz="2400" dirty="0"/>
          </a:p>
        </p:txBody>
      </p:sp>
      <p:grpSp>
        <p:nvGrpSpPr>
          <p:cNvPr id="249" name="Shape 249"/>
          <p:cNvGrpSpPr/>
          <p:nvPr/>
        </p:nvGrpSpPr>
        <p:grpSpPr>
          <a:xfrm>
            <a:off x="1394460" y="2856216"/>
            <a:ext cx="9502138" cy="2584464"/>
            <a:chOff x="2511538" y="919554"/>
            <a:chExt cx="7084692" cy="1035773"/>
          </a:xfrm>
        </p:grpSpPr>
        <p:sp>
          <p:nvSpPr>
            <p:cNvPr id="252" name="Shape 252"/>
            <p:cNvSpPr/>
            <p:nvPr/>
          </p:nvSpPr>
          <p:spPr>
            <a:xfrm>
              <a:off x="2511538" y="919554"/>
              <a:ext cx="2071547" cy="1035773"/>
            </a:xfrm>
            <a:prstGeom prst="rect">
              <a:avLst/>
            </a:prstGeom>
            <a:gradFill>
              <a:gsLst>
                <a:gs pos="0">
                  <a:srgbClr val="C7CCBD"/>
                </a:gs>
                <a:gs pos="100000">
                  <a:srgbClr val="919C78"/>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3" name="Shape 253"/>
            <p:cNvSpPr txBox="1"/>
            <p:nvPr/>
          </p:nvSpPr>
          <p:spPr>
            <a:xfrm>
              <a:off x="2511538" y="919554"/>
              <a:ext cx="2071547" cy="1035773"/>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dk1"/>
                </a:buClr>
                <a:buSzPts val="700"/>
                <a:buFont typeface="Garamond"/>
                <a:buNone/>
              </a:pPr>
              <a:r>
                <a:rPr lang="en-US" sz="2000" b="0" i="0" u="none" strike="noStrike" cap="none" dirty="0">
                  <a:solidFill>
                    <a:schemeClr val="dk1"/>
                  </a:solidFill>
                  <a:latin typeface="Garamond"/>
                  <a:ea typeface="Garamond"/>
                  <a:cs typeface="Garamond"/>
                  <a:sym typeface="Garamond"/>
                </a:rPr>
                <a:t>"I have never heard of it, and I am almost done with my degree….”</a:t>
              </a:r>
              <a:endParaRPr sz="2000" dirty="0"/>
            </a:p>
          </p:txBody>
        </p:sp>
        <p:sp>
          <p:nvSpPr>
            <p:cNvPr id="254" name="Shape 254"/>
            <p:cNvSpPr/>
            <p:nvPr/>
          </p:nvSpPr>
          <p:spPr>
            <a:xfrm>
              <a:off x="5018110" y="919554"/>
              <a:ext cx="2071547" cy="1035773"/>
            </a:xfrm>
            <a:prstGeom prst="rect">
              <a:avLst/>
            </a:prstGeom>
            <a:gradFill>
              <a:gsLst>
                <a:gs pos="0">
                  <a:srgbClr val="C7CCBD"/>
                </a:gs>
                <a:gs pos="100000">
                  <a:srgbClr val="919C78"/>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5" name="Shape 255"/>
            <p:cNvSpPr txBox="1"/>
            <p:nvPr/>
          </p:nvSpPr>
          <p:spPr>
            <a:xfrm>
              <a:off x="5018110" y="919554"/>
              <a:ext cx="2071547" cy="1035773"/>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dk1"/>
                </a:buClr>
                <a:buSzPts val="700"/>
                <a:buFont typeface="Garamond"/>
                <a:buNone/>
              </a:pPr>
              <a:r>
                <a:rPr lang="en-US" sz="1500" dirty="0">
                  <a:solidFill>
                    <a:schemeClr val="dk1"/>
                  </a:solidFill>
                  <a:latin typeface="Garamond"/>
                  <a:ea typeface="Garamond"/>
                  <a:cs typeface="Garamond"/>
                  <a:sym typeface="Garamond"/>
                </a:rPr>
                <a:t>“</a:t>
              </a:r>
              <a:r>
                <a:rPr lang="en-US" sz="1500" b="0" i="0" u="none" strike="noStrike" cap="none" dirty="0">
                  <a:solidFill>
                    <a:schemeClr val="dk1"/>
                  </a:solidFill>
                  <a:latin typeface="Garamond"/>
                  <a:ea typeface="Garamond"/>
                  <a:cs typeface="Garamond"/>
                  <a:sym typeface="Garamond"/>
                </a:rPr>
                <a:t>It is important for pre-service teachers to be aware of different cultures. It is important to understand where they come from and connect with [those students for] a safe environment." </a:t>
              </a:r>
              <a:endParaRPr sz="1500" dirty="0"/>
            </a:p>
          </p:txBody>
        </p:sp>
        <p:sp>
          <p:nvSpPr>
            <p:cNvPr id="256" name="Shape 256"/>
            <p:cNvSpPr/>
            <p:nvPr/>
          </p:nvSpPr>
          <p:spPr>
            <a:xfrm>
              <a:off x="7524683" y="919554"/>
              <a:ext cx="2071547" cy="1035773"/>
            </a:xfrm>
            <a:prstGeom prst="rect">
              <a:avLst/>
            </a:prstGeom>
            <a:gradFill>
              <a:gsLst>
                <a:gs pos="0">
                  <a:srgbClr val="C7CCBD"/>
                </a:gs>
                <a:gs pos="100000">
                  <a:srgbClr val="919C78"/>
                </a:gs>
              </a:gsLst>
              <a:lin ang="5400000" scaled="0"/>
            </a:gra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7" name="Shape 257"/>
            <p:cNvSpPr txBox="1"/>
            <p:nvPr/>
          </p:nvSpPr>
          <p:spPr>
            <a:xfrm>
              <a:off x="7524682" y="919554"/>
              <a:ext cx="2071547" cy="1035773"/>
            </a:xfrm>
            <a:prstGeom prst="rect">
              <a:avLst/>
            </a:prstGeom>
            <a:noFill/>
            <a:ln>
              <a:noFill/>
            </a:ln>
          </p:spPr>
          <p:txBody>
            <a:bodyPr spcFirstLastPara="1" wrap="square" lIns="4425" tIns="4425" rIns="4425" bIns="4425" anchor="ctr" anchorCtr="0">
              <a:noAutofit/>
            </a:bodyPr>
            <a:lstStyle/>
            <a:p>
              <a:pPr marL="0" marR="0" lvl="0" indent="0" algn="ctr" rtl="0">
                <a:lnSpc>
                  <a:spcPct val="90000"/>
                </a:lnSpc>
                <a:spcBef>
                  <a:spcPts val="0"/>
                </a:spcBef>
                <a:spcAft>
                  <a:spcPts val="0"/>
                </a:spcAft>
                <a:buClr>
                  <a:schemeClr val="dk1"/>
                </a:buClr>
                <a:buSzPts val="700"/>
                <a:buFont typeface="Garamond"/>
                <a:buNone/>
              </a:pPr>
              <a:r>
                <a:rPr lang="en-US" sz="1100" b="0" i="0" u="none" strike="noStrike" cap="none" dirty="0">
                  <a:solidFill>
                    <a:schemeClr val="dk1"/>
                  </a:solidFill>
                  <a:latin typeface="Garamond"/>
                  <a:ea typeface="Garamond"/>
                  <a:cs typeface="Garamond"/>
                  <a:sym typeface="Garamond"/>
                </a:rPr>
                <a:t>"I would say that prospective teachers should be aware of code switching. When working with students, cultural backgrounds [are brought] to standardized testing, assessments, meetings with parent in understanding and respecting their cultural influences/backgrounds. I do code switching. I've lived in the South and the North. We all have examples of code switching. When we dive into our own special vernaculars. We speak in our own dialectical background when speaking."</a:t>
              </a:r>
              <a:endParaRPr sz="1100" dirty="0"/>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585627" y="965772"/>
            <a:ext cx="11044719" cy="1320228"/>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262626"/>
              </a:buClr>
              <a:buSzPts val="2520"/>
              <a:buFont typeface="Garamond"/>
              <a:buNone/>
            </a:pPr>
            <a:r>
              <a:rPr lang="en-US" b="0" i="0" u="none" strike="noStrike" cap="none" dirty="0">
                <a:solidFill>
                  <a:srgbClr val="262626"/>
                </a:solidFill>
                <a:sym typeface="Garamond"/>
              </a:rPr>
              <a:t>Discussion for Research Question 1</a:t>
            </a:r>
            <a:br>
              <a:rPr lang="en-US" b="0" i="0" u="none" strike="noStrike" cap="none" dirty="0">
                <a:solidFill>
                  <a:srgbClr val="262626"/>
                </a:solidFill>
                <a:sym typeface="Garamond"/>
              </a:rPr>
            </a:br>
            <a:r>
              <a:rPr lang="en-US" sz="2500" b="0" i="0" u="none" strike="noStrike" cap="none" dirty="0">
                <a:solidFill>
                  <a:srgbClr val="262626"/>
                </a:solidFill>
                <a:sym typeface="Garamond"/>
              </a:rPr>
              <a:t/>
            </a:r>
            <a:br>
              <a:rPr lang="en-US" sz="2500" b="0" i="0" u="none" strike="noStrike" cap="none" dirty="0">
                <a:solidFill>
                  <a:srgbClr val="262626"/>
                </a:solidFill>
                <a:sym typeface="Garamond"/>
              </a:rPr>
            </a:br>
            <a:r>
              <a:rPr lang="en-US" sz="2500" b="0" i="0" u="none" strike="noStrike" cap="none" dirty="0">
                <a:solidFill>
                  <a:srgbClr val="262626"/>
                </a:solidFill>
                <a:sym typeface="Garamond"/>
              </a:rPr>
              <a:t>What knowledge do pre-service teachers have of dialectical code switching?</a:t>
            </a:r>
            <a:endParaRPr sz="2500" dirty="0"/>
          </a:p>
        </p:txBody>
      </p:sp>
      <p:grpSp>
        <p:nvGrpSpPr>
          <p:cNvPr id="235" name="Shape 235"/>
          <p:cNvGrpSpPr/>
          <p:nvPr/>
        </p:nvGrpSpPr>
        <p:grpSpPr>
          <a:xfrm>
            <a:off x="2085654" y="2773952"/>
            <a:ext cx="7746715" cy="3238227"/>
            <a:chOff x="2178054" y="1569"/>
            <a:chExt cx="5245087" cy="2871744"/>
          </a:xfrm>
        </p:grpSpPr>
        <p:sp>
          <p:nvSpPr>
            <p:cNvPr id="236" name="Shape 236"/>
            <p:cNvSpPr/>
            <p:nvPr/>
          </p:nvSpPr>
          <p:spPr>
            <a:xfrm>
              <a:off x="4800598" y="1188240"/>
              <a:ext cx="1435872" cy="498401"/>
            </a:xfrm>
            <a:custGeom>
              <a:avLst/>
              <a:gdLst/>
              <a:ahLst/>
              <a:cxnLst/>
              <a:rect l="0" t="0" r="0" b="0"/>
              <a:pathLst>
                <a:path w="120000" h="120000" extrusionOk="0">
                  <a:moveTo>
                    <a:pt x="0" y="0"/>
                  </a:moveTo>
                  <a:lnTo>
                    <a:pt x="0" y="60000"/>
                  </a:lnTo>
                  <a:lnTo>
                    <a:pt x="120000" y="60000"/>
                  </a:lnTo>
                  <a:lnTo>
                    <a:pt x="120000" y="120000"/>
                  </a:lnTo>
                </a:path>
              </a:pathLst>
            </a:custGeom>
            <a:noFill/>
            <a:ln w="15875" cap="flat" cmpd="sng">
              <a:solidFill>
                <a:srgbClr val="859A30"/>
              </a:solidFill>
              <a:prstDash val="solid"/>
              <a:round/>
              <a:headEnd type="none" w="sm" len="sm"/>
              <a:tailEnd type="none" w="sm" len="sm"/>
            </a:ln>
          </p:spPr>
        </p:sp>
        <p:sp>
          <p:nvSpPr>
            <p:cNvPr id="237" name="Shape 237"/>
            <p:cNvSpPr/>
            <p:nvPr/>
          </p:nvSpPr>
          <p:spPr>
            <a:xfrm>
              <a:off x="3364726" y="1188240"/>
              <a:ext cx="1435872" cy="498401"/>
            </a:xfrm>
            <a:custGeom>
              <a:avLst/>
              <a:gdLst/>
              <a:ahLst/>
              <a:cxnLst/>
              <a:rect l="0" t="0" r="0" b="0"/>
              <a:pathLst>
                <a:path w="120000" h="120000" extrusionOk="0">
                  <a:moveTo>
                    <a:pt x="120000" y="0"/>
                  </a:moveTo>
                  <a:lnTo>
                    <a:pt x="120000" y="60000"/>
                  </a:lnTo>
                  <a:lnTo>
                    <a:pt x="0" y="60000"/>
                  </a:lnTo>
                  <a:lnTo>
                    <a:pt x="0" y="120000"/>
                  </a:lnTo>
                </a:path>
              </a:pathLst>
            </a:custGeom>
            <a:noFill/>
            <a:ln w="15875" cap="flat" cmpd="sng">
              <a:solidFill>
                <a:srgbClr val="859A30"/>
              </a:solidFill>
              <a:prstDash val="solid"/>
              <a:round/>
              <a:headEnd type="none" w="sm" len="sm"/>
              <a:tailEnd type="none" w="sm" len="sm"/>
            </a:ln>
          </p:spPr>
        </p:sp>
        <p:sp>
          <p:nvSpPr>
            <p:cNvPr id="238" name="Shape 238"/>
            <p:cNvSpPr/>
            <p:nvPr/>
          </p:nvSpPr>
          <p:spPr>
            <a:xfrm>
              <a:off x="3613927" y="1569"/>
              <a:ext cx="2373342" cy="1186671"/>
            </a:xfrm>
            <a:prstGeom prst="rect">
              <a:avLst/>
            </a:prstGeom>
            <a:solidFill>
              <a:srgbClr val="758A22"/>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9" name="Shape 239"/>
            <p:cNvSpPr txBox="1"/>
            <p:nvPr/>
          </p:nvSpPr>
          <p:spPr>
            <a:xfrm>
              <a:off x="3613927" y="1569"/>
              <a:ext cx="2373342" cy="1186671"/>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rgbClr val="010000"/>
                </a:buClr>
                <a:buSzPts val="1100"/>
                <a:buFont typeface="Garamond"/>
                <a:buNone/>
              </a:pPr>
              <a:r>
                <a:rPr lang="en-US" sz="1200" b="0" i="0" u="none" strike="noStrike" cap="none" dirty="0">
                  <a:solidFill>
                    <a:schemeClr val="bg1"/>
                  </a:solidFill>
                  <a:latin typeface="Garamond"/>
                  <a:ea typeface="Garamond"/>
                  <a:cs typeface="Garamond"/>
                  <a:sym typeface="Garamond"/>
                </a:rPr>
                <a:t>Some participants that will be graduating soon did not know much about code switching, were not around other cultures to see various backgrounds, however were interested and wished they were introduced to code switching in their academic careers.</a:t>
              </a:r>
              <a:endParaRPr sz="1200" dirty="0">
                <a:solidFill>
                  <a:schemeClr val="bg1"/>
                </a:solidFill>
              </a:endParaRPr>
            </a:p>
          </p:txBody>
        </p:sp>
        <p:sp>
          <p:nvSpPr>
            <p:cNvPr id="240" name="Shape 240"/>
            <p:cNvSpPr/>
            <p:nvPr/>
          </p:nvSpPr>
          <p:spPr>
            <a:xfrm>
              <a:off x="2178054" y="1686642"/>
              <a:ext cx="2373342" cy="1186671"/>
            </a:xfrm>
            <a:prstGeom prst="rect">
              <a:avLst/>
            </a:prstGeom>
            <a:solidFill>
              <a:srgbClr val="859A3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1" name="Shape 241"/>
            <p:cNvSpPr txBox="1"/>
            <p:nvPr/>
          </p:nvSpPr>
          <p:spPr>
            <a:xfrm>
              <a:off x="2178054" y="1686642"/>
              <a:ext cx="2373342" cy="1186671"/>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Garamond"/>
                <a:buNone/>
              </a:pPr>
              <a:r>
                <a:rPr lang="en-US" sz="1200" b="0" i="0" u="none" strike="noStrike" cap="none" dirty="0">
                  <a:solidFill>
                    <a:schemeClr val="lt1"/>
                  </a:solidFill>
                  <a:latin typeface="Garamond"/>
                  <a:ea typeface="Garamond"/>
                  <a:cs typeface="Garamond"/>
                  <a:sym typeface="Garamond"/>
                </a:rPr>
                <a:t>Study participants who had Hispanic and African American background were able to elaborate because they experienced the challenge of dialect switching in the classroom.</a:t>
              </a:r>
              <a:endParaRPr sz="1200" dirty="0"/>
            </a:p>
          </p:txBody>
        </p:sp>
        <p:sp>
          <p:nvSpPr>
            <p:cNvPr id="242" name="Shape 242"/>
            <p:cNvSpPr/>
            <p:nvPr/>
          </p:nvSpPr>
          <p:spPr>
            <a:xfrm>
              <a:off x="5049799" y="1686642"/>
              <a:ext cx="2373342" cy="1186671"/>
            </a:xfrm>
            <a:prstGeom prst="rect">
              <a:avLst/>
            </a:prstGeom>
            <a:solidFill>
              <a:srgbClr val="859A30"/>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txBox="1"/>
            <p:nvPr/>
          </p:nvSpPr>
          <p:spPr>
            <a:xfrm>
              <a:off x="5049799" y="1686642"/>
              <a:ext cx="2373342" cy="1186671"/>
            </a:xfrm>
            <a:prstGeom prst="rect">
              <a:avLst/>
            </a:prstGeom>
            <a:noFill/>
            <a:ln>
              <a:noFill/>
            </a:ln>
          </p:spPr>
          <p:txBody>
            <a:bodyPr spcFirstLastPara="1" wrap="square" lIns="6975" tIns="6975" rIns="6975" bIns="6975" anchor="ctr" anchorCtr="0">
              <a:noAutofit/>
            </a:bodyPr>
            <a:lstStyle/>
            <a:p>
              <a:pPr marL="0" marR="0" lvl="0" indent="0" algn="ctr" rtl="0">
                <a:lnSpc>
                  <a:spcPct val="90000"/>
                </a:lnSpc>
                <a:spcBef>
                  <a:spcPts val="0"/>
                </a:spcBef>
                <a:spcAft>
                  <a:spcPts val="0"/>
                </a:spcAft>
                <a:buClr>
                  <a:schemeClr val="lt1"/>
                </a:buClr>
                <a:buSzPts val="1100"/>
                <a:buFont typeface="Garamond"/>
                <a:buNone/>
              </a:pPr>
              <a:r>
                <a:rPr lang="en-US" sz="1200" b="0" i="0" u="none" strike="noStrike" cap="none" dirty="0">
                  <a:solidFill>
                    <a:schemeClr val="lt1"/>
                  </a:solidFill>
                  <a:latin typeface="Garamond"/>
                  <a:ea typeface="Garamond"/>
                  <a:cs typeface="Garamond"/>
                  <a:sym typeface="Garamond"/>
                </a:rPr>
                <a:t>Study participants also agreed that incorporating culturally competent lessons in curriculums will keep students engaged</a:t>
              </a:r>
              <a:r>
                <a:rPr lang="en-US" sz="1100" b="0" i="0" u="none" strike="noStrike" cap="none" dirty="0">
                  <a:solidFill>
                    <a:schemeClr val="lt1"/>
                  </a:solidFill>
                  <a:latin typeface="Garamond"/>
                  <a:ea typeface="Garamond"/>
                  <a:cs typeface="Garamond"/>
                  <a:sym typeface="Garamond"/>
                </a:rPr>
                <a:t>. </a:t>
              </a:r>
              <a:endParaRPr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502457" y="615462"/>
            <a:ext cx="9540681" cy="7385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400"/>
              <a:buFont typeface="Garamond"/>
              <a:buNone/>
            </a:pPr>
            <a:r>
              <a:rPr lang="en-US" sz="4400" b="0" i="0" u="none" strike="noStrike" cap="none" dirty="0">
                <a:solidFill>
                  <a:srgbClr val="262626"/>
                </a:solidFill>
                <a:latin typeface="Garamond"/>
                <a:ea typeface="Garamond"/>
                <a:cs typeface="Garamond"/>
                <a:sym typeface="Garamond"/>
              </a:rPr>
              <a:t/>
            </a:r>
            <a:br>
              <a:rPr lang="en-US" sz="4400" b="0" i="0" u="none" strike="noStrike" cap="none" dirty="0">
                <a:solidFill>
                  <a:srgbClr val="262626"/>
                </a:solidFill>
                <a:latin typeface="Garamond"/>
                <a:ea typeface="Garamond"/>
                <a:cs typeface="Garamond"/>
                <a:sym typeface="Garamond"/>
              </a:rPr>
            </a:br>
            <a:r>
              <a:rPr lang="en-US" dirty="0"/>
              <a:t/>
            </a:r>
            <a:br>
              <a:rPr lang="en-US" dirty="0"/>
            </a:br>
            <a:r>
              <a:rPr lang="en-US" dirty="0"/>
              <a:t/>
            </a:r>
            <a:br>
              <a:rPr lang="en-US" dirty="0"/>
            </a:br>
            <a:r>
              <a:rPr lang="en-US" sz="4400" b="0" i="0" u="none" strike="noStrike" cap="none" dirty="0">
                <a:solidFill>
                  <a:srgbClr val="262626"/>
                </a:solidFill>
                <a:latin typeface="Garamond"/>
                <a:ea typeface="Garamond"/>
                <a:cs typeface="Garamond"/>
                <a:sym typeface="Garamond"/>
              </a:rPr>
              <a:t>Findings for Research Question 2</a:t>
            </a:r>
            <a:endParaRPr dirty="0"/>
          </a:p>
        </p:txBody>
      </p:sp>
      <p:sp>
        <p:nvSpPr>
          <p:cNvPr id="229" name="Shape 229"/>
          <p:cNvSpPr txBox="1"/>
          <p:nvPr/>
        </p:nvSpPr>
        <p:spPr>
          <a:xfrm>
            <a:off x="3000144" y="1188403"/>
            <a:ext cx="6108686" cy="3312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p:txBody>
      </p:sp>
      <p:sp>
        <p:nvSpPr>
          <p:cNvPr id="2" name="Rectangle 1"/>
          <p:cNvSpPr/>
          <p:nvPr/>
        </p:nvSpPr>
        <p:spPr>
          <a:xfrm>
            <a:off x="2549769" y="2831123"/>
            <a:ext cx="7332785" cy="2246769"/>
          </a:xfrm>
          <a:prstGeom prst="rect">
            <a:avLst/>
          </a:prstGeom>
        </p:spPr>
        <p:txBody>
          <a:bodyPr wrap="square">
            <a:spAutoFit/>
          </a:bodyPr>
          <a:lstStyle/>
          <a:p>
            <a:pPr lvl="0" algn="ctr"/>
            <a:r>
              <a:rPr lang="en-US" sz="3500" dirty="0">
                <a:solidFill>
                  <a:srgbClr val="262626"/>
                </a:solidFill>
                <a:latin typeface="Garamond"/>
                <a:ea typeface="Garamond"/>
                <a:cs typeface="Garamond"/>
                <a:sym typeface="Garamond"/>
              </a:rPr>
              <a:t>Is code switching important for teachers to understand?</a:t>
            </a:r>
          </a:p>
          <a:p>
            <a:pPr lvl="0" algn="ctr"/>
            <a:endParaRPr lang="en-US" sz="3500" dirty="0">
              <a:solidFill>
                <a:srgbClr val="262626"/>
              </a:solidFill>
              <a:latin typeface="Garamond"/>
              <a:ea typeface="Garamond"/>
              <a:cs typeface="Garamond"/>
              <a:sym typeface="Garamond"/>
            </a:endParaRPr>
          </a:p>
          <a:p>
            <a:pPr lvl="0" algn="ctr"/>
            <a:endParaRPr lang="en-US" sz="3500" dirty="0"/>
          </a:p>
        </p:txBody>
      </p:sp>
    </p:spTree>
    <p:extLst>
      <p:ext uri="{BB962C8B-B14F-4D97-AF65-F5344CB8AC3E}">
        <p14:creationId xmlns:p14="http://schemas.microsoft.com/office/powerpoint/2010/main" val="294693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9"/>
        <p:cNvGrpSpPr/>
        <p:nvPr/>
      </p:nvGrpSpPr>
      <p:grpSpPr>
        <a:xfrm>
          <a:off x="0" y="0"/>
          <a:ext cx="0" cy="0"/>
          <a:chOff x="0" y="0"/>
          <a:chExt cx="0" cy="0"/>
        </a:xfrm>
      </p:grpSpPr>
      <p:grpSp>
        <p:nvGrpSpPr>
          <p:cNvPr id="290" name="Shape 290"/>
          <p:cNvGrpSpPr/>
          <p:nvPr/>
        </p:nvGrpSpPr>
        <p:grpSpPr>
          <a:xfrm>
            <a:off x="-15736" y="0"/>
            <a:ext cx="12229962" cy="6856214"/>
            <a:chOff x="-15736" y="0"/>
            <a:chExt cx="12229962" cy="6856214"/>
          </a:xfrm>
        </p:grpSpPr>
        <p:pic>
          <p:nvPicPr>
            <p:cNvPr id="291" name="Shape 291"/>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292" name="Shape 292"/>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93" name="Shape 293"/>
            <p:cNvPicPr preferRelativeResize="0"/>
            <p:nvPr/>
          </p:nvPicPr>
          <p:blipFill rotWithShape="1">
            <a:blip r:embed="rId5">
              <a:alphaModFix/>
            </a:blip>
            <a:srcRect/>
            <a:stretch/>
          </p:blipFill>
          <p:spPr>
            <a:xfrm>
              <a:off x="-15736" y="3153832"/>
              <a:ext cx="777240" cy="606425"/>
            </a:xfrm>
            <a:prstGeom prst="rect">
              <a:avLst/>
            </a:prstGeom>
            <a:noFill/>
            <a:ln>
              <a:noFill/>
            </a:ln>
          </p:spPr>
        </p:pic>
        <p:pic>
          <p:nvPicPr>
            <p:cNvPr id="294" name="Shape 294"/>
            <p:cNvPicPr preferRelativeResize="0"/>
            <p:nvPr/>
          </p:nvPicPr>
          <p:blipFill rotWithShape="1">
            <a:blip r:embed="rId5">
              <a:alphaModFix/>
            </a:blip>
            <a:srcRect/>
            <a:stretch/>
          </p:blipFill>
          <p:spPr>
            <a:xfrm>
              <a:off x="11436986" y="3153832"/>
              <a:ext cx="777240" cy="606425"/>
            </a:xfrm>
            <a:prstGeom prst="rect">
              <a:avLst/>
            </a:prstGeom>
            <a:noFill/>
            <a:ln>
              <a:noFill/>
            </a:ln>
          </p:spPr>
        </p:pic>
      </p:grpSp>
      <p:sp>
        <p:nvSpPr>
          <p:cNvPr id="295" name="Shape 295"/>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r>
              <a:rPr lang="en-US" sz="4400" b="0" i="0" u="none" strike="noStrike" cap="none" dirty="0">
                <a:solidFill>
                  <a:srgbClr val="262626"/>
                </a:solidFill>
                <a:latin typeface="Garamond"/>
                <a:ea typeface="Garamond"/>
                <a:cs typeface="Garamond"/>
                <a:sym typeface="Garamond"/>
              </a:rPr>
              <a:t>Findings for Research Question 2</a:t>
            </a:r>
            <a:br>
              <a:rPr lang="en-US" sz="4400" b="0" i="0" u="none" strike="noStrike" cap="none" dirty="0">
                <a:solidFill>
                  <a:srgbClr val="262626"/>
                </a:solidFill>
                <a:latin typeface="Garamond"/>
                <a:ea typeface="Garamond"/>
                <a:cs typeface="Garamond"/>
                <a:sym typeface="Garamond"/>
              </a:rPr>
            </a:br>
            <a:r>
              <a:rPr lang="en-US" sz="2500" dirty="0"/>
              <a:t>Is code switching important for teachers to understand?</a:t>
            </a:r>
            <a:r>
              <a:rPr lang="en-US" dirty="0"/>
              <a:t/>
            </a:r>
            <a:br>
              <a:rPr lang="en-US" dirty="0"/>
            </a:br>
            <a:endParaRPr dirty="0"/>
          </a:p>
        </p:txBody>
      </p:sp>
      <p:grpSp>
        <p:nvGrpSpPr>
          <p:cNvPr id="296" name="Shape 296"/>
          <p:cNvGrpSpPr/>
          <p:nvPr/>
        </p:nvGrpSpPr>
        <p:grpSpPr>
          <a:xfrm>
            <a:off x="1295401" y="2068830"/>
            <a:ext cx="9616932" cy="3591651"/>
            <a:chOff x="0" y="1015"/>
            <a:chExt cx="9616932" cy="2983644"/>
          </a:xfrm>
        </p:grpSpPr>
        <p:sp>
          <p:nvSpPr>
            <p:cNvPr id="297" name="Shape 297"/>
            <p:cNvSpPr/>
            <p:nvPr/>
          </p:nvSpPr>
          <p:spPr>
            <a:xfrm>
              <a:off x="0" y="2448900"/>
              <a:ext cx="9601196" cy="535759"/>
            </a:xfrm>
            <a:prstGeom prst="rect">
              <a:avLst/>
            </a:prstGeom>
            <a:blipFill rotWithShape="1">
              <a:blip r:embed="rId6">
                <a:alphaModFix/>
              </a:blip>
              <a:tile tx="0" ty="0" sx="100000" sy="100000" flip="none" algn="tl"/>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8" name="Shape 298"/>
            <p:cNvSpPr txBox="1"/>
            <p:nvPr/>
          </p:nvSpPr>
          <p:spPr>
            <a:xfrm>
              <a:off x="0" y="2448900"/>
              <a:ext cx="9601196" cy="535759"/>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Garamond"/>
                <a:buNone/>
              </a:pPr>
              <a:r>
                <a:rPr lang="en-US" sz="1700" b="0" i="0" u="none" strike="noStrike" cap="none" dirty="0">
                  <a:solidFill>
                    <a:schemeClr val="lt1"/>
                  </a:solidFill>
                  <a:latin typeface="Garamond"/>
                  <a:ea typeface="Garamond"/>
                  <a:cs typeface="Garamond"/>
                  <a:sym typeface="Garamond"/>
                </a:rPr>
                <a:t>"Yes, they should because that way they can, if they are aware of it, try to understand where the students are coming from. They can communicate better if they understand where they are coming from."  </a:t>
              </a:r>
              <a:endParaRPr sz="1700" dirty="0"/>
            </a:p>
          </p:txBody>
        </p:sp>
        <p:sp>
          <p:nvSpPr>
            <p:cNvPr id="299" name="Shape 299"/>
            <p:cNvSpPr/>
            <p:nvPr/>
          </p:nvSpPr>
          <p:spPr>
            <a:xfrm rot="10800000">
              <a:off x="0" y="1632938"/>
              <a:ext cx="9601196" cy="823998"/>
            </a:xfrm>
            <a:prstGeom prst="upArrowCallout">
              <a:avLst>
                <a:gd name="adj1" fmla="val 25000"/>
                <a:gd name="adj2" fmla="val 25000"/>
                <a:gd name="adj3" fmla="val 25000"/>
                <a:gd name="adj4" fmla="val 64977"/>
              </a:avLst>
            </a:prstGeom>
            <a:blipFill rotWithShape="0">
              <a:blip r:embed="rId7">
                <a:alphaModFix/>
              </a:blip>
              <a:tile tx="-4" ty="-2" sx="100000" sy="100000" flip="none" algn="tl"/>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0" name="Shape 300"/>
            <p:cNvSpPr txBox="1"/>
            <p:nvPr/>
          </p:nvSpPr>
          <p:spPr>
            <a:xfrm>
              <a:off x="0" y="1632938"/>
              <a:ext cx="9601196" cy="535409"/>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Garamond"/>
                <a:buNone/>
              </a:pPr>
              <a:r>
                <a:rPr lang="en-US" sz="2000" dirty="0">
                  <a:solidFill>
                    <a:schemeClr val="bg1"/>
                  </a:solidFill>
                  <a:latin typeface="Garamond" charset="0"/>
                  <a:ea typeface="Garamond" charset="0"/>
                  <a:cs typeface="Garamond" charset="0"/>
                </a:rPr>
                <a:t>“Yes, I believe many teachers are set in their ways and want [students] to listen to what </a:t>
              </a:r>
              <a:r>
                <a:rPr lang="en-US" sz="2000" b="1" i="1" dirty="0">
                  <a:solidFill>
                    <a:schemeClr val="bg1"/>
                  </a:solidFill>
                  <a:latin typeface="Garamond" charset="0"/>
                  <a:ea typeface="Garamond" charset="0"/>
                  <a:cs typeface="Garamond" charset="0"/>
                </a:rPr>
                <a:t>they</a:t>
              </a:r>
              <a:r>
                <a:rPr lang="en-US" sz="2000" dirty="0">
                  <a:solidFill>
                    <a:schemeClr val="bg1"/>
                  </a:solidFill>
                  <a:latin typeface="Garamond" charset="0"/>
                  <a:ea typeface="Garamond" charset="0"/>
                  <a:cs typeface="Garamond" charset="0"/>
                </a:rPr>
                <a:t> have to say.”</a:t>
              </a:r>
              <a:endParaRPr sz="2000" dirty="0">
                <a:solidFill>
                  <a:schemeClr val="bg1"/>
                </a:solidFill>
                <a:latin typeface="Garamond" charset="0"/>
                <a:ea typeface="Garamond" charset="0"/>
                <a:cs typeface="Garamond" charset="0"/>
              </a:endParaRPr>
            </a:p>
          </p:txBody>
        </p:sp>
        <p:sp>
          <p:nvSpPr>
            <p:cNvPr id="301" name="Shape 301"/>
            <p:cNvSpPr/>
            <p:nvPr/>
          </p:nvSpPr>
          <p:spPr>
            <a:xfrm rot="10800000">
              <a:off x="0" y="816976"/>
              <a:ext cx="9601196" cy="823998"/>
            </a:xfrm>
            <a:prstGeom prst="upArrowCallout">
              <a:avLst>
                <a:gd name="adj1" fmla="val 25000"/>
                <a:gd name="adj2" fmla="val 25000"/>
                <a:gd name="adj3" fmla="val 25000"/>
                <a:gd name="adj4" fmla="val 64977"/>
              </a:avLst>
            </a:prstGeom>
            <a:blipFill rotWithShape="0">
              <a:blip r:embed="rId8">
                <a:alphaModFix/>
              </a:blip>
              <a:tile tx="-4" ty="-2" sx="100000" sy="100000" flip="none" algn="tl"/>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2" name="Shape 302"/>
            <p:cNvSpPr txBox="1"/>
            <p:nvPr/>
          </p:nvSpPr>
          <p:spPr>
            <a:xfrm>
              <a:off x="0" y="816976"/>
              <a:ext cx="9601196" cy="535409"/>
            </a:xfrm>
            <a:prstGeom prst="rect">
              <a:avLst/>
            </a:prstGeom>
            <a:noFill/>
            <a:ln>
              <a:noFill/>
            </a:ln>
          </p:spPr>
          <p:txBody>
            <a:bodyPr spcFirstLastPara="1" wrap="square" lIns="92450" tIns="92450" rIns="92450" bIns="92450" anchor="ctr" anchorCtr="0">
              <a:noAutofit/>
            </a:bodyPr>
            <a:lstStyle/>
            <a:p>
              <a:pPr marL="0" marR="0" lvl="0" indent="0" algn="ctr" rtl="0">
                <a:lnSpc>
                  <a:spcPct val="90000"/>
                </a:lnSpc>
                <a:spcBef>
                  <a:spcPts val="0"/>
                </a:spcBef>
                <a:spcAft>
                  <a:spcPts val="0"/>
                </a:spcAft>
                <a:buClr>
                  <a:schemeClr val="lt1"/>
                </a:buClr>
                <a:buSzPts val="1300"/>
                <a:buFont typeface="Garamond"/>
                <a:buNone/>
              </a:pPr>
              <a:r>
                <a:rPr lang="en-US" sz="2000" b="0" i="0" u="none" strike="noStrike" cap="none" dirty="0">
                  <a:solidFill>
                    <a:schemeClr val="lt1"/>
                  </a:solidFill>
                  <a:latin typeface="Garamond"/>
                  <a:ea typeface="Garamond"/>
                  <a:cs typeface="Garamond"/>
                  <a:sym typeface="Garamond"/>
                </a:rPr>
                <a:t>"Yes, it is important for pre-service to be aware of different cultures. It is important to understand where [students] are coming from ….to have a safe environment." </a:t>
              </a:r>
              <a:endParaRPr sz="2000" dirty="0"/>
            </a:p>
          </p:txBody>
        </p:sp>
        <p:sp>
          <p:nvSpPr>
            <p:cNvPr id="303" name="Shape 303"/>
            <p:cNvSpPr/>
            <p:nvPr/>
          </p:nvSpPr>
          <p:spPr>
            <a:xfrm rot="10800000">
              <a:off x="0" y="1015"/>
              <a:ext cx="9601196" cy="823998"/>
            </a:xfrm>
            <a:prstGeom prst="upArrowCallout">
              <a:avLst>
                <a:gd name="adj1" fmla="val 25000"/>
                <a:gd name="adj2" fmla="val 25000"/>
                <a:gd name="adj3" fmla="val 25000"/>
                <a:gd name="adj4" fmla="val 64977"/>
              </a:avLst>
            </a:prstGeom>
            <a:blipFill rotWithShape="0">
              <a:blip r:embed="rId7">
                <a:alphaModFix/>
              </a:blip>
              <a:tile tx="-4" ty="-2" sx="100000" sy="100000" flip="none" algn="tl"/>
            </a:blip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txBox="1"/>
            <p:nvPr/>
          </p:nvSpPr>
          <p:spPr>
            <a:xfrm>
              <a:off x="15736" y="21901"/>
              <a:ext cx="9601196" cy="535409"/>
            </a:xfrm>
            <a:prstGeom prst="rect">
              <a:avLst/>
            </a:prstGeom>
            <a:solidFill>
              <a:schemeClr val="accent1">
                <a:lumMod val="40000"/>
                <a:lumOff val="60000"/>
              </a:schemeClr>
            </a:solidFill>
            <a:ln>
              <a:noFill/>
            </a:ln>
          </p:spPr>
          <p:txBody>
            <a:bodyPr spcFirstLastPara="1" wrap="square" lIns="92450" tIns="92450" rIns="92450" bIns="92450" anchor="ctr" anchorCtr="0">
              <a:noAutofit/>
            </a:bodyPr>
            <a:lstStyle/>
            <a:p>
              <a:pPr lvl="0" algn="ctr">
                <a:lnSpc>
                  <a:spcPct val="90000"/>
                </a:lnSpc>
                <a:buClr>
                  <a:schemeClr val="lt1"/>
                </a:buClr>
                <a:buSzPts val="1300"/>
              </a:pPr>
              <a:r>
                <a:rPr lang="en-US" sz="2000" dirty="0">
                  <a:solidFill>
                    <a:schemeClr val="lt1"/>
                  </a:solidFill>
                  <a:latin typeface="Garamond"/>
                  <a:ea typeface="Garamond"/>
                  <a:cs typeface="Garamond"/>
                  <a:sym typeface="Garamond"/>
                </a:rPr>
                <a:t>"Yes, teachers are too busy focused on the curriculum and academics than the social aspect of helping the students grow in the class setting."</a:t>
              </a:r>
              <a:endParaRPr lang="en-US" sz="2000" dirty="0"/>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8"/>
        <p:cNvGrpSpPr/>
        <p:nvPr/>
      </p:nvGrpSpPr>
      <p:grpSpPr>
        <a:xfrm>
          <a:off x="0" y="0"/>
          <a:ext cx="0" cy="0"/>
          <a:chOff x="0" y="0"/>
          <a:chExt cx="0" cy="0"/>
        </a:xfrm>
      </p:grpSpPr>
      <p:grpSp>
        <p:nvGrpSpPr>
          <p:cNvPr id="269" name="Shape 269"/>
          <p:cNvGrpSpPr/>
          <p:nvPr/>
        </p:nvGrpSpPr>
        <p:grpSpPr>
          <a:xfrm>
            <a:off x="-15736" y="0"/>
            <a:ext cx="12229962" cy="6856214"/>
            <a:chOff x="-15736" y="0"/>
            <a:chExt cx="12229962" cy="6856214"/>
          </a:xfrm>
        </p:grpSpPr>
        <p:pic>
          <p:nvPicPr>
            <p:cNvPr id="270" name="Shape 270"/>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271" name="Shape 271"/>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272" name="Shape 272"/>
            <p:cNvPicPr preferRelativeResize="0"/>
            <p:nvPr/>
          </p:nvPicPr>
          <p:blipFill rotWithShape="1">
            <a:blip r:embed="rId5">
              <a:alphaModFix/>
            </a:blip>
            <a:srcRect/>
            <a:stretch/>
          </p:blipFill>
          <p:spPr>
            <a:xfrm>
              <a:off x="-15736" y="3153832"/>
              <a:ext cx="777240" cy="606425"/>
            </a:xfrm>
            <a:prstGeom prst="rect">
              <a:avLst/>
            </a:prstGeom>
            <a:noFill/>
            <a:ln>
              <a:noFill/>
            </a:ln>
          </p:spPr>
        </p:pic>
        <p:pic>
          <p:nvPicPr>
            <p:cNvPr id="273" name="Shape 273"/>
            <p:cNvPicPr preferRelativeResize="0"/>
            <p:nvPr/>
          </p:nvPicPr>
          <p:blipFill rotWithShape="1">
            <a:blip r:embed="rId5">
              <a:alphaModFix/>
            </a:blip>
            <a:srcRect/>
            <a:stretch/>
          </p:blipFill>
          <p:spPr>
            <a:xfrm>
              <a:off x="11436986" y="3153832"/>
              <a:ext cx="777240" cy="606425"/>
            </a:xfrm>
            <a:prstGeom prst="rect">
              <a:avLst/>
            </a:prstGeom>
            <a:noFill/>
            <a:ln>
              <a:noFill/>
            </a:ln>
          </p:spPr>
        </p:pic>
      </p:grpSp>
      <p:sp>
        <p:nvSpPr>
          <p:cNvPr id="274" name="Shape 274"/>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228600" marR="0" lvl="0" indent="0" algn="ctr" rtl="0">
              <a:lnSpc>
                <a:spcPct val="90000"/>
              </a:lnSpc>
              <a:spcBef>
                <a:spcPts val="0"/>
              </a:spcBef>
              <a:spcAft>
                <a:spcPts val="0"/>
              </a:spcAft>
              <a:buClr>
                <a:srgbClr val="262626"/>
              </a:buClr>
              <a:buSzPts val="2800"/>
              <a:buFont typeface="Garamond"/>
              <a:buNone/>
            </a:pPr>
            <a:r>
              <a:rPr lang="en-US" b="0" i="0" u="none" strike="noStrike" cap="none" dirty="0">
                <a:solidFill>
                  <a:srgbClr val="262626"/>
                </a:solidFill>
                <a:latin typeface="Garamond"/>
                <a:ea typeface="Garamond"/>
                <a:cs typeface="Garamond"/>
                <a:sym typeface="Garamond"/>
              </a:rPr>
              <a:t>Discussion for Research Question 2</a:t>
            </a:r>
            <a:br>
              <a:rPr lang="en-US" b="0" i="0" u="none" strike="noStrike" cap="none" dirty="0">
                <a:solidFill>
                  <a:srgbClr val="262626"/>
                </a:solidFill>
                <a:latin typeface="Garamond"/>
                <a:ea typeface="Garamond"/>
                <a:cs typeface="Garamond"/>
                <a:sym typeface="Garamond"/>
              </a:rPr>
            </a:br>
            <a:r>
              <a:rPr lang="en-US" sz="2800" b="0" i="0" u="none" strike="noStrike" cap="none" dirty="0">
                <a:solidFill>
                  <a:srgbClr val="262626"/>
                </a:solidFill>
                <a:latin typeface="Garamond"/>
                <a:ea typeface="Garamond"/>
                <a:cs typeface="Garamond"/>
                <a:sym typeface="Garamond"/>
              </a:rPr>
              <a:t>Is code switching important for teachers to understand? </a:t>
            </a:r>
            <a:endParaRPr dirty="0"/>
          </a:p>
          <a:p>
            <a:pPr marL="0" marR="0" lvl="0" indent="0" algn="ctr" rtl="0">
              <a:lnSpc>
                <a:spcPct val="90000"/>
              </a:lnSpc>
              <a:spcBef>
                <a:spcPts val="0"/>
              </a:spcBef>
              <a:spcAft>
                <a:spcPts val="0"/>
              </a:spcAft>
              <a:buClr>
                <a:srgbClr val="262626"/>
              </a:buClr>
              <a:buSzPts val="2800"/>
              <a:buFont typeface="Garamond"/>
              <a:buNone/>
            </a:pPr>
            <a:endParaRPr sz="2800" b="0" i="0" u="none" strike="noStrike" cap="none" dirty="0">
              <a:solidFill>
                <a:srgbClr val="262626"/>
              </a:solidFill>
              <a:latin typeface="Garamond"/>
              <a:ea typeface="Garamond"/>
              <a:cs typeface="Garamond"/>
              <a:sym typeface="Garamond"/>
            </a:endParaRPr>
          </a:p>
        </p:txBody>
      </p:sp>
      <p:grpSp>
        <p:nvGrpSpPr>
          <p:cNvPr id="275" name="Shape 275"/>
          <p:cNvGrpSpPr/>
          <p:nvPr/>
        </p:nvGrpSpPr>
        <p:grpSpPr>
          <a:xfrm>
            <a:off x="1295401" y="2045971"/>
            <a:ext cx="9601196" cy="4046604"/>
            <a:chOff x="0" y="0"/>
            <a:chExt cx="9601196" cy="2985674"/>
          </a:xfrm>
        </p:grpSpPr>
        <p:sp>
          <p:nvSpPr>
            <p:cNvPr id="276" name="Shape 276"/>
            <p:cNvSpPr/>
            <p:nvPr/>
          </p:nvSpPr>
          <p:spPr>
            <a:xfrm>
              <a:off x="0" y="0"/>
              <a:ext cx="8161017" cy="895702"/>
            </a:xfrm>
            <a:prstGeom prst="roundRect">
              <a:avLst>
                <a:gd name="adj" fmla="val 10000"/>
              </a:avLst>
            </a:prstGeom>
            <a:solidFill>
              <a:srgbClr val="5F6F1B"/>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7" name="Shape 277"/>
            <p:cNvSpPr txBox="1"/>
            <p:nvPr/>
          </p:nvSpPr>
          <p:spPr>
            <a:xfrm>
              <a:off x="26234" y="26234"/>
              <a:ext cx="7194485" cy="84323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Garamond"/>
                <a:buNone/>
              </a:pPr>
              <a:r>
                <a:rPr lang="en-US" sz="1600" dirty="0">
                  <a:solidFill>
                    <a:schemeClr val="lt1"/>
                  </a:solidFill>
                  <a:latin typeface="Garamond"/>
                  <a:ea typeface="Garamond"/>
                  <a:cs typeface="Garamond"/>
                  <a:sym typeface="Garamond"/>
                </a:rPr>
                <a:t>Pre-service teachers acknowledged that n</a:t>
              </a:r>
              <a:r>
                <a:rPr lang="en-US" sz="1600" b="0" i="0" u="none" strike="noStrike" cap="none" dirty="0">
                  <a:solidFill>
                    <a:schemeClr val="lt1"/>
                  </a:solidFill>
                  <a:latin typeface="Garamond"/>
                  <a:ea typeface="Garamond"/>
                  <a:cs typeface="Garamond"/>
                  <a:sym typeface="Garamond"/>
                </a:rPr>
                <a:t>urturing a relationship with students, understanding their cultural backgrounds, and taking time out to teach in a variety of ways will help students feel safe and empowered.</a:t>
              </a:r>
              <a:endParaRPr sz="1400" b="0" i="0" u="none" strike="noStrike" cap="none" dirty="0">
                <a:solidFill>
                  <a:srgbClr val="010000"/>
                </a:solidFill>
                <a:latin typeface="Garamond"/>
                <a:ea typeface="Garamond"/>
                <a:cs typeface="Garamond"/>
                <a:sym typeface="Garamond"/>
              </a:endParaRPr>
            </a:p>
          </p:txBody>
        </p:sp>
        <p:sp>
          <p:nvSpPr>
            <p:cNvPr id="278" name="Shape 278"/>
            <p:cNvSpPr/>
            <p:nvPr/>
          </p:nvSpPr>
          <p:spPr>
            <a:xfrm>
              <a:off x="720089" y="1044986"/>
              <a:ext cx="8161017" cy="895702"/>
            </a:xfrm>
            <a:prstGeom prst="roundRect">
              <a:avLst>
                <a:gd name="adj" fmla="val 10000"/>
              </a:avLst>
            </a:prstGeom>
            <a:solidFill>
              <a:srgbClr val="A8BB7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9" name="Shape 279"/>
            <p:cNvSpPr txBox="1"/>
            <p:nvPr/>
          </p:nvSpPr>
          <p:spPr>
            <a:xfrm>
              <a:off x="746323" y="1071220"/>
              <a:ext cx="7075560" cy="84323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Garamond"/>
                <a:buNone/>
              </a:pPr>
              <a:r>
                <a:rPr lang="en-US" sz="1500" b="0" i="0" u="none" strike="noStrike" cap="none" dirty="0">
                  <a:solidFill>
                    <a:schemeClr val="lt1"/>
                  </a:solidFill>
                  <a:latin typeface="Garamond"/>
                  <a:ea typeface="Garamond"/>
                  <a:cs typeface="Garamond"/>
                  <a:sym typeface="Garamond"/>
                </a:rPr>
                <a:t>AAE speaking students may not grasp lessons at the same pace as other students. </a:t>
              </a:r>
            </a:p>
            <a:p>
              <a:pPr marL="0" marR="0" lvl="0" indent="0" algn="l" rtl="0">
                <a:lnSpc>
                  <a:spcPct val="90000"/>
                </a:lnSpc>
                <a:spcBef>
                  <a:spcPts val="0"/>
                </a:spcBef>
                <a:spcAft>
                  <a:spcPts val="0"/>
                </a:spcAft>
                <a:buClr>
                  <a:schemeClr val="lt1"/>
                </a:buClr>
                <a:buSzPts val="1400"/>
                <a:buFont typeface="Garamond"/>
                <a:buNone/>
              </a:pPr>
              <a:r>
                <a:rPr lang="en-US" sz="1500" b="0" i="0" u="none" strike="noStrike" cap="none" dirty="0">
                  <a:solidFill>
                    <a:schemeClr val="lt1"/>
                  </a:solidFill>
                  <a:latin typeface="Garamond"/>
                  <a:ea typeface="Garamond"/>
                  <a:cs typeface="Garamond"/>
                  <a:sym typeface="Garamond"/>
                </a:rPr>
                <a:t>Pre-service teachers expressed, knowing diverse cultures is necessary in order to connect and understand their student's needs.</a:t>
              </a:r>
              <a:endParaRPr sz="1500" dirty="0"/>
            </a:p>
          </p:txBody>
        </p:sp>
        <p:sp>
          <p:nvSpPr>
            <p:cNvPr id="280" name="Shape 280"/>
            <p:cNvSpPr/>
            <p:nvPr/>
          </p:nvSpPr>
          <p:spPr>
            <a:xfrm>
              <a:off x="1440179" y="2089972"/>
              <a:ext cx="8161017" cy="895702"/>
            </a:xfrm>
            <a:prstGeom prst="roundRect">
              <a:avLst>
                <a:gd name="adj" fmla="val 10000"/>
              </a:avLst>
            </a:prstGeom>
            <a:solidFill>
              <a:srgbClr val="A8BB75"/>
            </a:solidFill>
            <a:ln w="1587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1" name="Shape 281"/>
            <p:cNvSpPr txBox="1"/>
            <p:nvPr/>
          </p:nvSpPr>
          <p:spPr>
            <a:xfrm>
              <a:off x="1466413" y="2116206"/>
              <a:ext cx="7283697" cy="843234"/>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Garamond"/>
                <a:buNone/>
              </a:pPr>
              <a:r>
                <a:rPr lang="en-US" sz="1400" b="0" i="0" u="none" strike="noStrike" cap="none" dirty="0">
                  <a:solidFill>
                    <a:schemeClr val="lt1"/>
                  </a:solidFill>
                  <a:latin typeface="Garamond"/>
                  <a:ea typeface="Garamond"/>
                  <a:cs typeface="Garamond"/>
                  <a:sym typeface="Garamond"/>
                </a:rPr>
                <a:t>Connecting with students through their cultural makes them feel safe in the classroom, and this allows them to be open because the child will know that their teacher understands them.  Helping students build strategies for code switching in classroom settings is vital to the future success of learners of varying backgrounds.</a:t>
              </a:r>
              <a:endParaRPr dirty="0"/>
            </a:p>
          </p:txBody>
        </p:sp>
        <p:sp>
          <p:nvSpPr>
            <p:cNvPr id="282" name="Shape 282"/>
            <p:cNvSpPr/>
            <p:nvPr/>
          </p:nvSpPr>
          <p:spPr>
            <a:xfrm>
              <a:off x="7578810" y="679241"/>
              <a:ext cx="582206" cy="582206"/>
            </a:xfrm>
            <a:prstGeom prst="downArrow">
              <a:avLst>
                <a:gd name="adj1" fmla="val 55000"/>
                <a:gd name="adj2" fmla="val 45000"/>
              </a:avLst>
            </a:prstGeom>
            <a:solidFill>
              <a:srgbClr val="C7CFB3">
                <a:alpha val="89803"/>
              </a:srgbClr>
            </a:solidFill>
            <a:ln w="15875" cap="flat" cmpd="sng">
              <a:solidFill>
                <a:srgbClr val="C7CFB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3" name="Shape 283"/>
            <p:cNvSpPr txBox="1"/>
            <p:nvPr/>
          </p:nvSpPr>
          <p:spPr>
            <a:xfrm>
              <a:off x="7709806" y="679241"/>
              <a:ext cx="320214" cy="43811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dk1"/>
                </a:buClr>
                <a:buSzPts val="2800"/>
                <a:buFont typeface="Garamond"/>
                <a:buNone/>
              </a:pPr>
              <a:endParaRPr sz="2800" b="0" i="0" u="none" strike="noStrike" cap="none">
                <a:solidFill>
                  <a:schemeClr val="dk1"/>
                </a:solidFill>
                <a:latin typeface="Garamond"/>
                <a:ea typeface="Garamond"/>
                <a:cs typeface="Garamond"/>
                <a:sym typeface="Garamond"/>
              </a:endParaRPr>
            </a:p>
          </p:txBody>
        </p:sp>
        <p:sp>
          <p:nvSpPr>
            <p:cNvPr id="284" name="Shape 284"/>
            <p:cNvSpPr/>
            <p:nvPr/>
          </p:nvSpPr>
          <p:spPr>
            <a:xfrm>
              <a:off x="8298900" y="1718255"/>
              <a:ext cx="582206" cy="582206"/>
            </a:xfrm>
            <a:prstGeom prst="downArrow">
              <a:avLst>
                <a:gd name="adj1" fmla="val 55000"/>
                <a:gd name="adj2" fmla="val 45000"/>
              </a:avLst>
            </a:prstGeom>
            <a:solidFill>
              <a:srgbClr val="C7CFB3">
                <a:alpha val="89803"/>
              </a:srgbClr>
            </a:solidFill>
            <a:ln w="15875" cap="flat" cmpd="sng">
              <a:solidFill>
                <a:srgbClr val="C7CFB3">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5" name="Shape 285"/>
            <p:cNvSpPr txBox="1"/>
            <p:nvPr/>
          </p:nvSpPr>
          <p:spPr>
            <a:xfrm>
              <a:off x="8429896" y="1718255"/>
              <a:ext cx="320214" cy="438110"/>
            </a:xfrm>
            <a:prstGeom prst="rect">
              <a:avLst/>
            </a:prstGeom>
            <a:noFill/>
            <a:ln>
              <a:noFill/>
            </a:ln>
          </p:spPr>
          <p:txBody>
            <a:bodyPr spcFirstLastPara="1" wrap="square" lIns="35550" tIns="35550" rIns="35550" bIns="35550" anchor="ctr" anchorCtr="0">
              <a:noAutofit/>
            </a:bodyPr>
            <a:lstStyle/>
            <a:p>
              <a:pPr marL="0" marR="0" lvl="0" indent="0" algn="ctr" rtl="0">
                <a:lnSpc>
                  <a:spcPct val="90000"/>
                </a:lnSpc>
                <a:spcBef>
                  <a:spcPts val="0"/>
                </a:spcBef>
                <a:spcAft>
                  <a:spcPts val="0"/>
                </a:spcAft>
                <a:buClr>
                  <a:schemeClr val="dk1"/>
                </a:buClr>
                <a:buSzPts val="2800"/>
                <a:buFont typeface="Garamond"/>
                <a:buNone/>
              </a:pPr>
              <a:endParaRPr sz="2800" b="0" i="0" u="none" strike="noStrike" cap="none">
                <a:solidFill>
                  <a:schemeClr val="dk1"/>
                </a:solidFill>
                <a:latin typeface="Garamond"/>
                <a:ea typeface="Garamond"/>
                <a:cs typeface="Garamond"/>
                <a:sym typeface="Garamond"/>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199B60-C51C-454B-943B-B5FEB809E306}"/>
              </a:ext>
            </a:extLst>
          </p:cNvPr>
          <p:cNvSpPr>
            <a:spLocks noGrp="1"/>
          </p:cNvSpPr>
          <p:nvPr>
            <p:ph type="title"/>
          </p:nvPr>
        </p:nvSpPr>
        <p:spPr/>
        <p:txBody>
          <a:bodyPr/>
          <a:lstStyle/>
          <a:p>
            <a:r>
              <a:rPr lang="en-US" dirty="0">
                <a:latin typeface="Times New Roman"/>
                <a:cs typeface="Times New Roman"/>
              </a:rPr>
              <a:t>What is Code Switching?</a:t>
            </a:r>
          </a:p>
        </p:txBody>
      </p:sp>
      <p:sp>
        <p:nvSpPr>
          <p:cNvPr id="3" name="Text Placeholder 2">
            <a:extLst>
              <a:ext uri="{FF2B5EF4-FFF2-40B4-BE49-F238E27FC236}">
                <a16:creationId xmlns="" xmlns:a16="http://schemas.microsoft.com/office/drawing/2014/main" id="{D0DF8899-F6E5-455C-BF61-8B4654F64E82}"/>
              </a:ext>
            </a:extLst>
          </p:cNvPr>
          <p:cNvSpPr>
            <a:spLocks noGrp="1"/>
          </p:cNvSpPr>
          <p:nvPr>
            <p:ph type="body" idx="1"/>
          </p:nvPr>
        </p:nvSpPr>
        <p:spPr/>
        <p:txBody>
          <a:bodyPr/>
          <a:lstStyle/>
          <a:p>
            <a:r>
              <a:rPr lang="en-US" sz="3200" dirty="0" smtClean="0">
                <a:latin typeface="Times New Roman"/>
                <a:cs typeface="Times New Roman"/>
              </a:rPr>
              <a:t>"Code </a:t>
            </a:r>
            <a:r>
              <a:rPr lang="en-US" sz="3200" dirty="0">
                <a:latin typeface="Times New Roman"/>
                <a:cs typeface="Times New Roman"/>
              </a:rPr>
              <a:t>switching," "style-shifting," or "dialect-shifting" are terms used to refer to the changing of one's dialect production in response to external stylistic influences" (</a:t>
            </a:r>
            <a:r>
              <a:rPr lang="en-US" sz="3200" dirty="0" smtClean="0">
                <a:latin typeface="Times New Roman"/>
                <a:cs typeface="Times New Roman"/>
              </a:rPr>
              <a:t>Craig, 2016, p</a:t>
            </a:r>
            <a:r>
              <a:rPr lang="en-US" sz="3200" dirty="0" smtClean="0">
                <a:latin typeface="Times New Roman"/>
                <a:cs typeface="Times New Roman"/>
              </a:rPr>
              <a:t>. 60)</a:t>
            </a:r>
            <a:r>
              <a:rPr lang="en-US" sz="3200" dirty="0" smtClean="0">
                <a:latin typeface="Times New Roman"/>
                <a:cs typeface="Times New Roman"/>
              </a:rPr>
              <a:t>.</a:t>
            </a:r>
            <a:endParaRPr lang="en-US" sz="3200" dirty="0">
              <a:latin typeface="Times New Roman"/>
              <a:cs typeface="Times New Roman"/>
            </a:endParaRPr>
          </a:p>
        </p:txBody>
      </p:sp>
    </p:spTree>
    <p:extLst>
      <p:ext uri="{BB962C8B-B14F-4D97-AF65-F5344CB8AC3E}">
        <p14:creationId xmlns:p14="http://schemas.microsoft.com/office/powerpoint/2010/main" val="1428452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8"/>
        <p:cNvGrpSpPr/>
        <p:nvPr/>
      </p:nvGrpSpPr>
      <p:grpSpPr>
        <a:xfrm>
          <a:off x="0" y="0"/>
          <a:ext cx="0" cy="0"/>
          <a:chOff x="0" y="0"/>
          <a:chExt cx="0" cy="0"/>
        </a:xfrm>
      </p:grpSpPr>
      <p:sp>
        <p:nvSpPr>
          <p:cNvPr id="309" name="Shape 309"/>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10" name="Shape 310"/>
          <p:cNvSpPr/>
          <p:nvPr/>
        </p:nvSpPr>
        <p:spPr>
          <a:xfrm>
            <a:off x="4654296" y="0"/>
            <a:ext cx="7537704" cy="68580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11" name="Shape 311"/>
          <p:cNvSpPr/>
          <p:nvPr/>
        </p:nvSpPr>
        <p:spPr>
          <a:xfrm>
            <a:off x="474663" y="469900"/>
            <a:ext cx="3695002" cy="5918200"/>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12" name="Shape 312"/>
          <p:cNvSpPr/>
          <p:nvPr/>
        </p:nvSpPr>
        <p:spPr>
          <a:xfrm>
            <a:off x="639668" y="635508"/>
            <a:ext cx="3364992" cy="5586984"/>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3" name="Shape 313"/>
          <p:cNvSpPr txBox="1">
            <a:spLocks noGrp="1"/>
          </p:cNvSpPr>
          <p:nvPr>
            <p:ph type="title"/>
          </p:nvPr>
        </p:nvSpPr>
        <p:spPr>
          <a:xfrm>
            <a:off x="779580" y="782228"/>
            <a:ext cx="3104225" cy="524792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2800"/>
              <a:buFont typeface="Garamond"/>
              <a:buNone/>
            </a:pPr>
            <a:r>
              <a:rPr lang="en-US" sz="2800" b="0" i="0" u="none" strike="noStrike" cap="none">
                <a:solidFill>
                  <a:srgbClr val="FFFFFF"/>
                </a:solidFill>
                <a:latin typeface="Garamond"/>
                <a:ea typeface="Garamond"/>
                <a:cs typeface="Garamond"/>
                <a:sym typeface="Garamond"/>
              </a:rPr>
              <a:t>Recommendations for Future Research</a:t>
            </a:r>
            <a:endParaRPr/>
          </a:p>
        </p:txBody>
      </p:sp>
      <p:sp>
        <p:nvSpPr>
          <p:cNvPr id="314" name="Shape 314"/>
          <p:cNvSpPr txBox="1">
            <a:spLocks noGrp="1"/>
          </p:cNvSpPr>
          <p:nvPr>
            <p:ph type="body" idx="1"/>
          </p:nvPr>
        </p:nvSpPr>
        <p:spPr>
          <a:xfrm>
            <a:off x="5140934" y="469900"/>
            <a:ext cx="5953630" cy="5405968"/>
          </a:xfrm>
          <a:prstGeom prst="rect">
            <a:avLst/>
          </a:prstGeom>
          <a:noFill/>
          <a:ln>
            <a:noFill/>
          </a:ln>
        </p:spPr>
        <p:txBody>
          <a:bodyPr spcFirstLastPara="1" wrap="square" lIns="91425" tIns="45700" rIns="91425" bIns="45700" anchor="ctr" anchorCtr="0">
            <a:noAutofit/>
          </a:bodyPr>
          <a:lstStyle/>
          <a:p>
            <a:pPr marL="285750" marR="0" lvl="0" indent="-285750" algn="l" rtl="0">
              <a:spcBef>
                <a:spcPts val="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Replicate this study with different groups of pre-service teachers in different courses during their teacher preparation </a:t>
            </a:r>
            <a:r>
              <a:rPr lang="en-US" sz="2400" b="0" i="0" u="none" strike="noStrike" cap="none" dirty="0" smtClean="0">
                <a:solidFill>
                  <a:srgbClr val="262626"/>
                </a:solidFill>
                <a:latin typeface="Garamond"/>
                <a:ea typeface="Garamond"/>
                <a:cs typeface="Garamond"/>
                <a:sym typeface="Garamond"/>
              </a:rPr>
              <a:t>program.</a:t>
            </a:r>
            <a:endParaRPr dirty="0"/>
          </a:p>
          <a:p>
            <a:pPr marL="285750" marR="0" lvl="0" indent="-285750" algn="l" rtl="0">
              <a:spcBef>
                <a:spcPts val="108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Partner with other institutions to replicate the study with pre-service </a:t>
            </a:r>
            <a:r>
              <a:rPr lang="en-US" sz="2400" b="0" i="0" u="none" strike="noStrike" cap="none" dirty="0" smtClean="0">
                <a:solidFill>
                  <a:srgbClr val="262626"/>
                </a:solidFill>
                <a:latin typeface="Garamond"/>
                <a:ea typeface="Garamond"/>
                <a:cs typeface="Garamond"/>
                <a:sym typeface="Garamond"/>
              </a:rPr>
              <a:t>teachers.</a:t>
            </a:r>
            <a:endParaRPr lang="en-US" sz="2400" b="0" i="0" u="none" strike="noStrike" cap="none" dirty="0">
              <a:solidFill>
                <a:srgbClr val="262626"/>
              </a:solidFill>
              <a:latin typeface="Garamond"/>
              <a:ea typeface="Garamond"/>
              <a:cs typeface="Garamond"/>
              <a:sym typeface="Garamond"/>
            </a:endParaRPr>
          </a:p>
          <a:p>
            <a:pPr marL="285750" marR="0" lvl="0" indent="-285750" algn="l" rtl="0">
              <a:spcBef>
                <a:spcPts val="1080"/>
              </a:spcBef>
              <a:spcAft>
                <a:spcPts val="0"/>
              </a:spcAft>
              <a:buClr>
                <a:schemeClr val="accent1"/>
              </a:buClr>
              <a:buSzPts val="2760"/>
              <a:buFont typeface="Arial"/>
              <a:buChar char="•"/>
            </a:pPr>
            <a:r>
              <a:rPr lang="en-US" dirty="0"/>
              <a:t>Interview current educators to gauge their awareness of dialectical code switching in classroom </a:t>
            </a:r>
            <a:r>
              <a:rPr lang="en-US" dirty="0" smtClean="0"/>
              <a:t>settings.</a:t>
            </a:r>
            <a:endParaRPr lang="en-US" dirty="0"/>
          </a:p>
          <a:p>
            <a:pPr marL="285750" marR="0" lvl="0" indent="-285750" algn="l" rtl="0">
              <a:spcBef>
                <a:spcPts val="1080"/>
              </a:spcBef>
              <a:spcAft>
                <a:spcPts val="0"/>
              </a:spcAft>
              <a:buClr>
                <a:schemeClr val="accent1"/>
              </a:buClr>
              <a:buSzPts val="2760"/>
              <a:buFont typeface="Arial"/>
              <a:buChar char="•"/>
            </a:pPr>
            <a:r>
              <a:rPr lang="en-US" dirty="0"/>
              <a:t>Interview current students of all age groups to gauge their ability to ”on demand” code switch into </a:t>
            </a:r>
            <a:r>
              <a:rPr lang="en-US" dirty="0" smtClean="0"/>
              <a:t>SAE.</a:t>
            </a:r>
            <a:endParaRP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8"/>
        <p:cNvGrpSpPr/>
        <p:nvPr/>
      </p:nvGrpSpPr>
      <p:grpSpPr>
        <a:xfrm>
          <a:off x="0" y="0"/>
          <a:ext cx="0" cy="0"/>
          <a:chOff x="0" y="0"/>
          <a:chExt cx="0" cy="0"/>
        </a:xfrm>
      </p:grpSpPr>
      <p:sp>
        <p:nvSpPr>
          <p:cNvPr id="319" name="Shape 319"/>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20" name="Shape 320"/>
          <p:cNvSpPr/>
          <p:nvPr/>
        </p:nvSpPr>
        <p:spPr>
          <a:xfrm>
            <a:off x="4654296" y="0"/>
            <a:ext cx="7537704" cy="68580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21" name="Shape 321"/>
          <p:cNvSpPr/>
          <p:nvPr/>
        </p:nvSpPr>
        <p:spPr>
          <a:xfrm>
            <a:off x="474663" y="469900"/>
            <a:ext cx="3695002" cy="5918200"/>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22" name="Shape 322"/>
          <p:cNvSpPr/>
          <p:nvPr/>
        </p:nvSpPr>
        <p:spPr>
          <a:xfrm>
            <a:off x="639668" y="635508"/>
            <a:ext cx="3364992" cy="5586984"/>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3" name="Shape 323"/>
          <p:cNvSpPr txBox="1">
            <a:spLocks noGrp="1"/>
          </p:cNvSpPr>
          <p:nvPr>
            <p:ph type="title"/>
          </p:nvPr>
        </p:nvSpPr>
        <p:spPr>
          <a:xfrm>
            <a:off x="952108" y="954756"/>
            <a:ext cx="2730414" cy="4946003"/>
          </a:xfrm>
          <a:prstGeom prst="rect">
            <a:avLst/>
          </a:prstGeom>
          <a:noFill/>
          <a:ln>
            <a:noFill/>
          </a:ln>
        </p:spPr>
        <p:txBody>
          <a:bodyPr spcFirstLastPara="1" wrap="square" lIns="91425" tIns="45700" rIns="91425" bIns="45700" anchor="ctr" anchorCtr="0">
            <a:noAutofit/>
          </a:bodyPr>
          <a:lstStyle/>
          <a:p>
            <a:pPr lvl="0">
              <a:buClr>
                <a:srgbClr val="FFFFFF"/>
              </a:buClr>
              <a:buSzPts val="3700"/>
            </a:pPr>
            <a:r>
              <a:rPr lang="en-US" sz="4000" dirty="0">
                <a:solidFill>
                  <a:srgbClr val="FFFFFF"/>
                </a:solidFill>
              </a:rPr>
              <a:t>Conclusions</a:t>
            </a:r>
            <a:endParaRPr dirty="0"/>
          </a:p>
        </p:txBody>
      </p:sp>
      <p:sp>
        <p:nvSpPr>
          <p:cNvPr id="324" name="Shape 324"/>
          <p:cNvSpPr txBox="1">
            <a:spLocks noGrp="1"/>
          </p:cNvSpPr>
          <p:nvPr>
            <p:ph type="body" idx="1"/>
          </p:nvPr>
        </p:nvSpPr>
        <p:spPr>
          <a:xfrm>
            <a:off x="5140934" y="469900"/>
            <a:ext cx="5953630" cy="5405968"/>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80000"/>
              </a:lnSpc>
              <a:spcBef>
                <a:spcPts val="0"/>
              </a:spcBef>
              <a:spcAft>
                <a:spcPts val="0"/>
              </a:spcAft>
              <a:buClr>
                <a:schemeClr val="accent1"/>
              </a:buClr>
              <a:buSzPts val="2553"/>
              <a:buFont typeface="Arial"/>
              <a:buChar char="•"/>
            </a:pPr>
            <a:endParaRPr lang="en-US" sz="2220" dirty="0"/>
          </a:p>
          <a:p>
            <a:pPr marL="285750" marR="0" lvl="0" indent="-285750" algn="l" rtl="0">
              <a:lnSpc>
                <a:spcPct val="80000"/>
              </a:lnSpc>
              <a:spcBef>
                <a:spcPts val="0"/>
              </a:spcBef>
              <a:spcAft>
                <a:spcPts val="0"/>
              </a:spcAft>
              <a:buClr>
                <a:schemeClr val="accent1"/>
              </a:buClr>
              <a:buSzPts val="2553"/>
              <a:buFont typeface="Arial"/>
              <a:buChar char="•"/>
            </a:pPr>
            <a:r>
              <a:rPr lang="en-US" sz="2220" b="0" i="0" u="none" strike="noStrike" cap="none" dirty="0">
                <a:solidFill>
                  <a:srgbClr val="262626"/>
                </a:solidFill>
                <a:latin typeface="Garamond"/>
                <a:ea typeface="Garamond"/>
                <a:cs typeface="Garamond"/>
                <a:sym typeface="Garamond"/>
              </a:rPr>
              <a:t>When interviewing pre-service teachers, they had </a:t>
            </a:r>
            <a:r>
              <a:rPr lang="en-US" sz="2220" b="1" i="0" u="none" strike="noStrike" cap="none" dirty="0">
                <a:solidFill>
                  <a:srgbClr val="262626"/>
                </a:solidFill>
                <a:sym typeface="Garamond"/>
              </a:rPr>
              <a:t>limited knowledge of ‘code-</a:t>
            </a:r>
            <a:r>
              <a:rPr lang="en-US" sz="2220" b="1" dirty="0"/>
              <a:t>s</a:t>
            </a:r>
            <a:r>
              <a:rPr lang="en-US" sz="2220" b="1" i="0" u="none" strike="noStrike" cap="none" dirty="0">
                <a:solidFill>
                  <a:srgbClr val="262626"/>
                </a:solidFill>
                <a:sym typeface="Garamond"/>
              </a:rPr>
              <a:t>witching’ </a:t>
            </a:r>
            <a:r>
              <a:rPr lang="en-US" sz="2220" b="0" i="0" u="none" strike="noStrike" cap="none" dirty="0">
                <a:solidFill>
                  <a:srgbClr val="262626"/>
                </a:solidFill>
                <a:latin typeface="Garamond"/>
                <a:ea typeface="Garamond"/>
                <a:cs typeface="Garamond"/>
                <a:sym typeface="Garamond"/>
              </a:rPr>
              <a:t>or how to work with students that speak an alternate dialect in their home settings.</a:t>
            </a:r>
          </a:p>
          <a:p>
            <a:pPr marL="285750" marR="0" lvl="0" indent="-285750" algn="l" rtl="0">
              <a:lnSpc>
                <a:spcPct val="80000"/>
              </a:lnSpc>
              <a:spcBef>
                <a:spcPts val="0"/>
              </a:spcBef>
              <a:spcAft>
                <a:spcPts val="0"/>
              </a:spcAft>
              <a:buClr>
                <a:schemeClr val="accent1"/>
              </a:buClr>
              <a:buSzPts val="2553"/>
              <a:buFont typeface="Arial"/>
              <a:buChar char="•"/>
            </a:pPr>
            <a:endParaRPr lang="en-US" sz="2220" dirty="0"/>
          </a:p>
          <a:p>
            <a:pPr marL="285750" indent="-285750">
              <a:lnSpc>
                <a:spcPct val="80000"/>
              </a:lnSpc>
              <a:spcBef>
                <a:spcPts val="0"/>
              </a:spcBef>
              <a:buSzPts val="2553"/>
            </a:pPr>
            <a:r>
              <a:rPr lang="en-US" dirty="0"/>
              <a:t>Pre-service teachers were </a:t>
            </a:r>
            <a:r>
              <a:rPr lang="en-US" b="1" dirty="0"/>
              <a:t>not overly aware of resources</a:t>
            </a:r>
            <a:r>
              <a:rPr lang="en-US" dirty="0"/>
              <a:t> that would assist students in an educational setting who speak (AAVE). </a:t>
            </a:r>
          </a:p>
          <a:p>
            <a:pPr marL="285750" marR="0" lvl="0" indent="-285750" algn="l" rtl="0">
              <a:lnSpc>
                <a:spcPct val="80000"/>
              </a:lnSpc>
              <a:spcBef>
                <a:spcPts val="0"/>
              </a:spcBef>
              <a:spcAft>
                <a:spcPts val="0"/>
              </a:spcAft>
              <a:buClr>
                <a:schemeClr val="accent1"/>
              </a:buClr>
              <a:buSzPts val="2553"/>
              <a:buFont typeface="Arial"/>
              <a:buChar char="•"/>
            </a:pPr>
            <a:endParaRPr dirty="0"/>
          </a:p>
          <a:p>
            <a:pPr marL="285750" marR="0" lvl="0" indent="-285750" algn="l" rtl="0">
              <a:lnSpc>
                <a:spcPct val="80000"/>
              </a:lnSpc>
              <a:spcBef>
                <a:spcPts val="1044"/>
              </a:spcBef>
              <a:spcAft>
                <a:spcPts val="0"/>
              </a:spcAft>
              <a:buClr>
                <a:schemeClr val="accent1"/>
              </a:buClr>
              <a:buSzPts val="2553"/>
              <a:buFont typeface="Arial"/>
              <a:buChar char="•"/>
            </a:pPr>
            <a:r>
              <a:rPr lang="en-US" sz="2220" b="0" i="0" u="none" strike="noStrike" cap="none" dirty="0">
                <a:solidFill>
                  <a:srgbClr val="262626"/>
                </a:solidFill>
                <a:latin typeface="Garamond"/>
                <a:ea typeface="Garamond"/>
                <a:cs typeface="Garamond"/>
                <a:sym typeface="Garamond"/>
              </a:rPr>
              <a:t>Despite much controversy on whether to </a:t>
            </a:r>
            <a:r>
              <a:rPr lang="en-US" sz="2220" b="1" i="0" u="none" strike="noStrike" cap="none" dirty="0">
                <a:solidFill>
                  <a:srgbClr val="262626"/>
                </a:solidFill>
                <a:latin typeface="Garamond"/>
                <a:ea typeface="Garamond"/>
                <a:cs typeface="Garamond"/>
                <a:sym typeface="Garamond"/>
              </a:rPr>
              <a:t>implement lessons that will enhance code switching in learning, </a:t>
            </a:r>
            <a:r>
              <a:rPr lang="en-US" sz="2220" b="0" i="0" u="none" strike="noStrike" cap="none" dirty="0">
                <a:solidFill>
                  <a:srgbClr val="262626"/>
                </a:solidFill>
                <a:latin typeface="Garamond"/>
                <a:ea typeface="Garamond"/>
                <a:cs typeface="Garamond"/>
                <a:sym typeface="Garamond"/>
              </a:rPr>
              <a:t>it remains a tough sell. The state Superintendent from the Oakland school district commented, "We are not aware of any research which indicates any program will help address the language achievement problems of African American students" (Woo &amp; Moore, 1996).</a:t>
            </a:r>
            <a:endParaRPr dirty="0"/>
          </a:p>
          <a:p>
            <a:pPr marL="0" marR="0" lvl="0" indent="0" algn="l" rtl="0">
              <a:lnSpc>
                <a:spcPct val="80000"/>
              </a:lnSpc>
              <a:spcBef>
                <a:spcPts val="1044"/>
              </a:spcBef>
              <a:spcAft>
                <a:spcPts val="0"/>
              </a:spcAft>
              <a:buClr>
                <a:schemeClr val="accent1"/>
              </a:buClr>
              <a:buSzPts val="2553"/>
              <a:buFont typeface="Arial"/>
              <a:buNone/>
            </a:pPr>
            <a:endParaRPr sz="2220" b="0" i="0" u="none" strike="noStrike" cap="none" dirty="0">
              <a:solidFill>
                <a:srgbClr val="262626"/>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8"/>
        <p:cNvGrpSpPr/>
        <p:nvPr/>
      </p:nvGrpSpPr>
      <p:grpSpPr>
        <a:xfrm>
          <a:off x="0" y="0"/>
          <a:ext cx="0" cy="0"/>
          <a:chOff x="0" y="0"/>
          <a:chExt cx="0" cy="0"/>
        </a:xfrm>
      </p:grpSpPr>
      <p:sp>
        <p:nvSpPr>
          <p:cNvPr id="329" name="Shape 329"/>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30" name="Shape 330"/>
          <p:cNvSpPr/>
          <p:nvPr/>
        </p:nvSpPr>
        <p:spPr>
          <a:xfrm>
            <a:off x="4654296" y="0"/>
            <a:ext cx="7537704" cy="68580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31" name="Shape 331"/>
          <p:cNvSpPr/>
          <p:nvPr/>
        </p:nvSpPr>
        <p:spPr>
          <a:xfrm>
            <a:off x="474663" y="469900"/>
            <a:ext cx="3695002" cy="5918200"/>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32" name="Shape 332"/>
          <p:cNvSpPr/>
          <p:nvPr/>
        </p:nvSpPr>
        <p:spPr>
          <a:xfrm>
            <a:off x="639668" y="635508"/>
            <a:ext cx="3364992" cy="5586984"/>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3" name="Shape 333"/>
          <p:cNvSpPr txBox="1">
            <a:spLocks noGrp="1"/>
          </p:cNvSpPr>
          <p:nvPr>
            <p:ph type="title"/>
          </p:nvPr>
        </p:nvSpPr>
        <p:spPr>
          <a:xfrm>
            <a:off x="952107" y="954756"/>
            <a:ext cx="2931523" cy="494600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Garamond"/>
              <a:buNone/>
            </a:pPr>
            <a:r>
              <a:rPr lang="en-US" sz="4400" b="0" i="0" u="none" strike="noStrike" cap="none" dirty="0">
                <a:solidFill>
                  <a:srgbClr val="FFFFFF"/>
                </a:solidFill>
                <a:latin typeface="Garamond"/>
                <a:ea typeface="Garamond"/>
                <a:cs typeface="Garamond"/>
                <a:sym typeface="Garamond"/>
              </a:rPr>
              <a:t>Conclusions</a:t>
            </a:r>
            <a:endParaRPr dirty="0"/>
          </a:p>
        </p:txBody>
      </p:sp>
      <p:sp>
        <p:nvSpPr>
          <p:cNvPr id="334" name="Shape 334"/>
          <p:cNvSpPr txBox="1">
            <a:spLocks noGrp="1"/>
          </p:cNvSpPr>
          <p:nvPr>
            <p:ph type="body" idx="1"/>
          </p:nvPr>
        </p:nvSpPr>
        <p:spPr>
          <a:xfrm>
            <a:off x="5140934" y="469900"/>
            <a:ext cx="5953630" cy="5405968"/>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90000"/>
              </a:lnSpc>
              <a:spcBef>
                <a:spcPts val="1080"/>
              </a:spcBef>
              <a:spcAft>
                <a:spcPts val="0"/>
              </a:spcAft>
              <a:buClr>
                <a:schemeClr val="accent1"/>
              </a:buClr>
              <a:buSzPts val="2760"/>
              <a:buFont typeface="Arial"/>
              <a:buChar char="•"/>
            </a:pPr>
            <a:r>
              <a:rPr lang="en-US" sz="2400" b="0" i="0" u="none" strike="noStrike" cap="none" dirty="0">
                <a:solidFill>
                  <a:srgbClr val="262626"/>
                </a:solidFill>
                <a:latin typeface="Garamond"/>
                <a:ea typeface="Garamond"/>
                <a:cs typeface="Garamond"/>
                <a:sym typeface="Garamond"/>
              </a:rPr>
              <a:t>It is possible to </a:t>
            </a:r>
            <a:r>
              <a:rPr lang="en-US" sz="2400" b="1" i="0" u="none" strike="noStrike" cap="none" dirty="0">
                <a:solidFill>
                  <a:srgbClr val="262626"/>
                </a:solidFill>
                <a:latin typeface="Garamond"/>
                <a:ea typeface="Garamond"/>
                <a:cs typeface="Garamond"/>
                <a:sym typeface="Garamond"/>
              </a:rPr>
              <a:t>bridge the language gap if students are given time </a:t>
            </a:r>
            <a:r>
              <a:rPr lang="en-US" sz="2400" b="0" i="0" u="none" strike="noStrike" cap="none" dirty="0">
                <a:solidFill>
                  <a:srgbClr val="262626"/>
                </a:solidFill>
                <a:latin typeface="Garamond"/>
                <a:ea typeface="Garamond"/>
                <a:cs typeface="Garamond"/>
                <a:sym typeface="Garamond"/>
              </a:rPr>
              <a:t>to process and learn to code switch using effective strategies and resources.</a:t>
            </a:r>
          </a:p>
          <a:p>
            <a:pPr marL="285750" marR="0" lvl="0" indent="-285750" algn="l" rtl="0">
              <a:lnSpc>
                <a:spcPct val="90000"/>
              </a:lnSpc>
              <a:spcBef>
                <a:spcPts val="1080"/>
              </a:spcBef>
              <a:spcAft>
                <a:spcPts val="0"/>
              </a:spcAft>
              <a:buClr>
                <a:schemeClr val="accent1"/>
              </a:buClr>
              <a:buSzPts val="2760"/>
              <a:buFont typeface="Arial"/>
              <a:buChar char="•"/>
            </a:pPr>
            <a:r>
              <a:rPr lang="en-US" b="1" dirty="0"/>
              <a:t>Strategies for code switching need to </a:t>
            </a:r>
            <a:r>
              <a:rPr lang="en-US" b="1"/>
              <a:t>be shared </a:t>
            </a:r>
            <a:r>
              <a:rPr lang="en-US" dirty="0"/>
              <a:t>in classrooms today so educators have access and know how to locate the materials.</a:t>
            </a:r>
            <a:endParaRPr sz="2400" b="0" i="0" u="none" strike="noStrike" cap="none" dirty="0">
              <a:solidFill>
                <a:srgbClr val="000000"/>
              </a:solidFill>
              <a:latin typeface="Garamond"/>
              <a:ea typeface="Garamond"/>
              <a:cs typeface="Garamond"/>
              <a:sym typeface="Garamon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8"/>
        <p:cNvGrpSpPr/>
        <p:nvPr/>
      </p:nvGrpSpPr>
      <p:grpSpPr>
        <a:xfrm>
          <a:off x="0" y="0"/>
          <a:ext cx="0" cy="0"/>
          <a:chOff x="0" y="0"/>
          <a:chExt cx="0" cy="0"/>
        </a:xfrm>
      </p:grpSpPr>
      <p:sp>
        <p:nvSpPr>
          <p:cNvPr id="339" name="Shape 339"/>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40" name="Shape 340"/>
          <p:cNvSpPr/>
          <p:nvPr/>
        </p:nvSpPr>
        <p:spPr>
          <a:xfrm>
            <a:off x="4654296" y="0"/>
            <a:ext cx="7537704" cy="68580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41" name="Shape 341"/>
          <p:cNvSpPr/>
          <p:nvPr/>
        </p:nvSpPr>
        <p:spPr>
          <a:xfrm>
            <a:off x="474663" y="469900"/>
            <a:ext cx="3695002" cy="5918200"/>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42" name="Shape 342"/>
          <p:cNvSpPr/>
          <p:nvPr/>
        </p:nvSpPr>
        <p:spPr>
          <a:xfrm>
            <a:off x="639668" y="635508"/>
            <a:ext cx="3364992" cy="5586984"/>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3" name="Shape 343"/>
          <p:cNvSpPr txBox="1">
            <a:spLocks noGrp="1"/>
          </p:cNvSpPr>
          <p:nvPr>
            <p:ph type="title"/>
          </p:nvPr>
        </p:nvSpPr>
        <p:spPr>
          <a:xfrm>
            <a:off x="952108" y="954756"/>
            <a:ext cx="2730414" cy="494600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Garamond"/>
              <a:buNone/>
            </a:pPr>
            <a:r>
              <a:rPr lang="en-US" sz="4400" b="0" i="0" u="none" strike="noStrike" cap="none">
                <a:solidFill>
                  <a:srgbClr val="FFFFFF"/>
                </a:solidFill>
                <a:latin typeface="Garamond"/>
                <a:ea typeface="Garamond"/>
                <a:cs typeface="Garamond"/>
                <a:sym typeface="Garamond"/>
              </a:rPr>
              <a:t>References </a:t>
            </a:r>
            <a:endParaRPr/>
          </a:p>
        </p:txBody>
      </p:sp>
      <p:sp>
        <p:nvSpPr>
          <p:cNvPr id="344" name="Shape 344"/>
          <p:cNvSpPr txBox="1">
            <a:spLocks noGrp="1"/>
          </p:cNvSpPr>
          <p:nvPr>
            <p:ph type="body" idx="1"/>
          </p:nvPr>
        </p:nvSpPr>
        <p:spPr>
          <a:xfrm>
            <a:off x="5140934" y="469900"/>
            <a:ext cx="5953630" cy="6264532"/>
          </a:xfrm>
          <a:prstGeom prst="rect">
            <a:avLst/>
          </a:prstGeom>
          <a:noFill/>
          <a:ln>
            <a:noFill/>
          </a:ln>
        </p:spPr>
        <p:txBody>
          <a:bodyPr spcFirstLastPara="1" wrap="square" lIns="91425" tIns="45700" rIns="91425" bIns="45700" anchor="ctr" anchorCtr="0">
            <a:noAutofit/>
          </a:bodyPr>
          <a:lstStyle/>
          <a:p>
            <a:pPr marL="285750" marR="0" lvl="0" indent="-285750" algn="l" rtl="0">
              <a:lnSpc>
                <a:spcPct val="90000"/>
              </a:lnSpc>
              <a:spcBef>
                <a:spcPts val="0"/>
              </a:spcBef>
              <a:spcAft>
                <a:spcPts val="0"/>
              </a:spcAft>
              <a:buClr>
                <a:schemeClr val="accent1"/>
              </a:buClr>
              <a:buSzPts val="2760"/>
              <a:buFont typeface="Arial"/>
              <a:buChar char="•"/>
            </a:pPr>
            <a:r>
              <a:rPr lang="en-US" sz="2200" b="0" i="0" u="none" strike="noStrike" cap="none" dirty="0">
                <a:solidFill>
                  <a:srgbClr val="262626"/>
                </a:solidFill>
                <a:latin typeface="Garamond"/>
                <a:ea typeface="Garamond"/>
                <a:cs typeface="Garamond"/>
                <a:sym typeface="Garamond"/>
              </a:rPr>
              <a:t>Craig, H. (2016). </a:t>
            </a:r>
            <a:r>
              <a:rPr lang="en-US" sz="2200" b="0" i="1" u="none" strike="noStrike" cap="none" dirty="0">
                <a:solidFill>
                  <a:srgbClr val="262626"/>
                </a:solidFill>
                <a:latin typeface="Garamond"/>
                <a:ea typeface="Garamond"/>
                <a:cs typeface="Garamond"/>
                <a:sym typeface="Garamond"/>
              </a:rPr>
              <a:t>African American English and the achievement gap.</a:t>
            </a:r>
            <a:r>
              <a:rPr lang="en-US" sz="2200" b="0" i="0" u="none" strike="noStrike" cap="none" dirty="0">
                <a:solidFill>
                  <a:srgbClr val="262626"/>
                </a:solidFill>
                <a:latin typeface="Garamond"/>
                <a:ea typeface="Garamond"/>
                <a:cs typeface="Garamond"/>
                <a:sym typeface="Garamond"/>
              </a:rPr>
              <a:t> New York, NY: Routledge.</a:t>
            </a:r>
            <a:br>
              <a:rPr lang="en-US" sz="2200" b="0" i="0" u="none" strike="noStrike" cap="none" dirty="0">
                <a:solidFill>
                  <a:srgbClr val="262626"/>
                </a:solidFill>
                <a:latin typeface="Garamond"/>
                <a:ea typeface="Garamond"/>
                <a:cs typeface="Garamond"/>
                <a:sym typeface="Garamond"/>
              </a:rPr>
            </a:br>
            <a:endParaRPr lang="en-US" sz="2200" b="0" i="0" u="none" strike="noStrike" cap="none" dirty="0">
              <a:solidFill>
                <a:srgbClr val="262626"/>
              </a:solidFill>
              <a:latin typeface="Garamond"/>
              <a:ea typeface="Garamond"/>
              <a:cs typeface="Garamond"/>
              <a:sym typeface="Garamond"/>
            </a:endParaRPr>
          </a:p>
          <a:p>
            <a:pPr marL="285750" lvl="0" indent="-285750">
              <a:lnSpc>
                <a:spcPct val="90000"/>
              </a:lnSpc>
              <a:spcBef>
                <a:spcPts val="0"/>
              </a:spcBef>
            </a:pPr>
            <a:r>
              <a:rPr lang="en-US" sz="2200" dirty="0"/>
              <a:t>Guerra, J. (2014, July). </a:t>
            </a:r>
            <a:r>
              <a:rPr lang="en-US" sz="2200" i="1" dirty="0"/>
              <a:t>Interview: Teaching students how to switch between Black English and Standard English can help them get ahead.</a:t>
            </a:r>
            <a:r>
              <a:rPr lang="en-US" sz="2200" dirty="0"/>
              <a:t> Retrieved from http://</a:t>
            </a:r>
            <a:r>
              <a:rPr lang="en-US" sz="2200" dirty="0" err="1"/>
              <a:t>stateofopportunity.michiganradio.org</a:t>
            </a:r>
            <a:r>
              <a:rPr lang="en-US" sz="2200" dirty="0"/>
              <a:t>/post/teaching-students-how-switch-between-black-english-and-standard-english-can-help-them-get-ahead</a:t>
            </a:r>
            <a:br>
              <a:rPr lang="en-US" sz="2200" dirty="0"/>
            </a:br>
            <a:endParaRPr sz="2200" dirty="0"/>
          </a:p>
          <a:p>
            <a:pPr marL="285750" lvl="0" indent="-285750">
              <a:lnSpc>
                <a:spcPct val="90000"/>
              </a:lnSpc>
              <a:spcBef>
                <a:spcPts val="1080"/>
              </a:spcBef>
            </a:pPr>
            <a:r>
              <a:rPr lang="en-US" sz="2200" b="0" i="0" u="none" strike="noStrike" cap="none" dirty="0">
                <a:solidFill>
                  <a:srgbClr val="262626"/>
                </a:solidFill>
                <a:latin typeface="Garamond"/>
                <a:ea typeface="Garamond"/>
                <a:cs typeface="Garamond"/>
                <a:sym typeface="Garamond"/>
              </a:rPr>
              <a:t>Woo, E. &amp; Moore, S. (1996, December). School </a:t>
            </a:r>
            <a:r>
              <a:rPr lang="en-US" sz="2200" dirty="0"/>
              <a:t>decision on black English stirs up a storm of commentary. </a:t>
            </a:r>
            <a:r>
              <a:rPr lang="en-US" sz="2200" b="0" i="1" u="none" strike="noStrike" cap="none" dirty="0">
                <a:solidFill>
                  <a:srgbClr val="262626"/>
                </a:solidFill>
                <a:latin typeface="Garamond"/>
                <a:ea typeface="Garamond"/>
                <a:cs typeface="Garamond"/>
                <a:sym typeface="Garamond"/>
              </a:rPr>
              <a:t>Los Angeles Times.</a:t>
            </a:r>
            <a:r>
              <a:rPr lang="en-US" sz="2200" dirty="0"/>
              <a:t> Retrieved from http://</a:t>
            </a:r>
            <a:r>
              <a:rPr lang="en-US" sz="2200" dirty="0" err="1"/>
              <a:t>articles.latimes.com</a:t>
            </a:r>
            <a:r>
              <a:rPr lang="en-US" sz="2200" dirty="0"/>
              <a:t>/1996-12-21/news/mn-11386_1_black-english</a:t>
            </a:r>
            <a:endParaRPr lang="en-US" sz="2200" b="0" i="1" u="none" strike="noStrike" cap="none" dirty="0">
              <a:solidFill>
                <a:srgbClr val="262626"/>
              </a:solidFill>
              <a:latin typeface="Garamond"/>
              <a:ea typeface="Garamond"/>
              <a:cs typeface="Garamond"/>
              <a:sym typeface="Garamon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48"/>
        <p:cNvGrpSpPr/>
        <p:nvPr/>
      </p:nvGrpSpPr>
      <p:grpSpPr>
        <a:xfrm>
          <a:off x="0" y="0"/>
          <a:ext cx="0" cy="0"/>
          <a:chOff x="0" y="0"/>
          <a:chExt cx="0" cy="0"/>
        </a:xfrm>
      </p:grpSpPr>
      <p:sp>
        <p:nvSpPr>
          <p:cNvPr id="349" name="Shape 349"/>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50" name="Shape 350"/>
          <p:cNvSpPr/>
          <p:nvPr/>
        </p:nvSpPr>
        <p:spPr>
          <a:xfrm>
            <a:off x="4654296" y="0"/>
            <a:ext cx="7537704" cy="68580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51" name="Shape 351"/>
          <p:cNvSpPr/>
          <p:nvPr/>
        </p:nvSpPr>
        <p:spPr>
          <a:xfrm>
            <a:off x="474663" y="469900"/>
            <a:ext cx="3695002" cy="5918200"/>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352" name="Shape 352"/>
          <p:cNvSpPr/>
          <p:nvPr/>
        </p:nvSpPr>
        <p:spPr>
          <a:xfrm>
            <a:off x="639668" y="635508"/>
            <a:ext cx="3364992" cy="5586984"/>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3" name="Shape 353"/>
          <p:cNvSpPr txBox="1">
            <a:spLocks noGrp="1"/>
          </p:cNvSpPr>
          <p:nvPr>
            <p:ph type="title"/>
          </p:nvPr>
        </p:nvSpPr>
        <p:spPr>
          <a:xfrm>
            <a:off x="952108" y="954756"/>
            <a:ext cx="2730414" cy="494600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100"/>
              <a:buFont typeface="Garamond"/>
              <a:buNone/>
            </a:pPr>
            <a:r>
              <a:rPr lang="en-US" sz="4100" b="0" i="0" u="none" strike="noStrike" cap="none">
                <a:solidFill>
                  <a:srgbClr val="FFFFFF"/>
                </a:solidFill>
                <a:latin typeface="Garamond"/>
                <a:ea typeface="Garamond"/>
                <a:cs typeface="Garamond"/>
                <a:sym typeface="Garamond"/>
              </a:rPr>
              <a:t>Contact Information</a:t>
            </a:r>
            <a:endParaRPr/>
          </a:p>
        </p:txBody>
      </p:sp>
      <p:sp>
        <p:nvSpPr>
          <p:cNvPr id="354" name="Shape 354"/>
          <p:cNvSpPr txBox="1">
            <a:spLocks noGrp="1"/>
          </p:cNvSpPr>
          <p:nvPr>
            <p:ph type="body" idx="1"/>
          </p:nvPr>
        </p:nvSpPr>
        <p:spPr>
          <a:xfrm>
            <a:off x="5140934" y="469900"/>
            <a:ext cx="5953630" cy="6085012"/>
          </a:xfrm>
          <a:prstGeom prst="rect">
            <a:avLst/>
          </a:prstGeom>
          <a:noFill/>
          <a:ln>
            <a:noFill/>
          </a:ln>
        </p:spPr>
        <p:txBody>
          <a:bodyPr spcFirstLastPara="1" wrap="square" lIns="91425" tIns="45700" rIns="91425" bIns="45700" anchor="ctr" anchorCtr="0">
            <a:noAutofit/>
          </a:bodyPr>
          <a:lstStyle/>
          <a:p>
            <a:pPr marL="285750" marR="0" lvl="0" indent="-205057" algn="l" rtl="0">
              <a:lnSpc>
                <a:spcPct val="70000"/>
              </a:lnSpc>
              <a:spcBef>
                <a:spcPts val="821"/>
              </a:spcBef>
              <a:spcAft>
                <a:spcPts val="0"/>
              </a:spcAft>
              <a:buClr>
                <a:schemeClr val="accent1"/>
              </a:buClr>
              <a:buSzPts val="1271"/>
              <a:buFont typeface="Arial"/>
              <a:buNone/>
            </a:pPr>
            <a:endParaRPr lang="en-US" sz="1500" b="0" i="0" u="none" strike="noStrike" cap="none" dirty="0">
              <a:solidFill>
                <a:srgbClr val="262626"/>
              </a:solidFill>
              <a:sym typeface="Garamond"/>
            </a:endParaRPr>
          </a:p>
          <a:p>
            <a:pPr marL="285750" marR="0" lvl="0" indent="-205057" algn="l" rtl="0">
              <a:lnSpc>
                <a:spcPct val="70000"/>
              </a:lnSpc>
              <a:spcBef>
                <a:spcPts val="821"/>
              </a:spcBef>
              <a:spcAft>
                <a:spcPts val="0"/>
              </a:spcAft>
              <a:buClr>
                <a:schemeClr val="accent1"/>
              </a:buClr>
              <a:buSzPts val="1271"/>
              <a:buFont typeface="Arial"/>
              <a:buNone/>
            </a:pPr>
            <a:r>
              <a:rPr lang="en-US" sz="1800" b="0" i="0" u="none" strike="noStrike" cap="none" dirty="0">
                <a:solidFill>
                  <a:srgbClr val="262626"/>
                </a:solidFill>
                <a:sym typeface="Garamond"/>
              </a:rPr>
              <a:t>Drake Curette</a:t>
            </a:r>
          </a:p>
          <a:p>
            <a:pPr marL="285750" marR="0" lvl="0" indent="-205057" algn="l" rtl="0">
              <a:lnSpc>
                <a:spcPct val="70000"/>
              </a:lnSpc>
              <a:spcBef>
                <a:spcPts val="821"/>
              </a:spcBef>
              <a:spcAft>
                <a:spcPts val="0"/>
              </a:spcAft>
              <a:buClr>
                <a:schemeClr val="accent1"/>
              </a:buClr>
              <a:buSzPts val="1271"/>
              <a:buFont typeface="Arial"/>
              <a:buNone/>
            </a:pPr>
            <a:r>
              <a:rPr lang="en-US" sz="1800" dirty="0"/>
              <a:t>Senior Undergraduate Student Researcher</a:t>
            </a:r>
          </a:p>
          <a:p>
            <a:pPr marL="285750" marR="0" lvl="0" indent="-205057" algn="l" rtl="0">
              <a:lnSpc>
                <a:spcPct val="70000"/>
              </a:lnSpc>
              <a:spcBef>
                <a:spcPts val="821"/>
              </a:spcBef>
              <a:spcAft>
                <a:spcPts val="0"/>
              </a:spcAft>
              <a:buClr>
                <a:schemeClr val="accent1"/>
              </a:buClr>
              <a:buSzPts val="1271"/>
              <a:buFont typeface="Arial"/>
              <a:buNone/>
            </a:pPr>
            <a:r>
              <a:rPr lang="en-US" sz="1800" b="0" i="0" u="none" strike="noStrike" cap="none" dirty="0">
                <a:solidFill>
                  <a:srgbClr val="262626"/>
                </a:solidFill>
                <a:sym typeface="Garamond"/>
              </a:rPr>
              <a:t>Department of English &amp; Modern Languages</a:t>
            </a:r>
          </a:p>
          <a:p>
            <a:pPr marL="285750" marR="0" lvl="0" indent="-205057" algn="l" rtl="0">
              <a:lnSpc>
                <a:spcPct val="70000"/>
              </a:lnSpc>
              <a:spcBef>
                <a:spcPts val="821"/>
              </a:spcBef>
              <a:spcAft>
                <a:spcPts val="0"/>
              </a:spcAft>
              <a:buClr>
                <a:schemeClr val="accent1"/>
              </a:buClr>
              <a:buSzPts val="1271"/>
              <a:buFont typeface="Arial"/>
              <a:buNone/>
            </a:pPr>
            <a:r>
              <a:rPr lang="en-US" sz="1800" dirty="0"/>
              <a:t>Lamar University</a:t>
            </a:r>
          </a:p>
          <a:p>
            <a:pPr marL="285750" marR="0" lvl="0" indent="-205057" algn="l" rtl="0">
              <a:lnSpc>
                <a:spcPct val="70000"/>
              </a:lnSpc>
              <a:spcBef>
                <a:spcPts val="821"/>
              </a:spcBef>
              <a:spcAft>
                <a:spcPts val="0"/>
              </a:spcAft>
              <a:buClr>
                <a:schemeClr val="accent1"/>
              </a:buClr>
              <a:buSzPts val="1271"/>
              <a:buFont typeface="Arial"/>
              <a:buNone/>
            </a:pPr>
            <a:r>
              <a:rPr lang="en-US" sz="1800" b="0" i="0" u="none" strike="noStrike" cap="none" dirty="0">
                <a:solidFill>
                  <a:srgbClr val="262626"/>
                </a:solidFill>
                <a:sym typeface="Garamond"/>
              </a:rPr>
              <a:t>Beaumont, TX </a:t>
            </a:r>
          </a:p>
          <a:p>
            <a:pPr marL="285750" marR="0" lvl="0" indent="-205057" algn="l" rtl="0">
              <a:lnSpc>
                <a:spcPct val="70000"/>
              </a:lnSpc>
              <a:spcBef>
                <a:spcPts val="821"/>
              </a:spcBef>
              <a:spcAft>
                <a:spcPts val="0"/>
              </a:spcAft>
              <a:buClr>
                <a:schemeClr val="accent1"/>
              </a:buClr>
              <a:buSzPts val="1271"/>
              <a:buFont typeface="Arial"/>
              <a:buNone/>
            </a:pPr>
            <a:r>
              <a:rPr lang="en-US" sz="1800" dirty="0">
                <a:hlinkClick r:id="rId4"/>
              </a:rPr>
              <a:t>dcurette@lamar.edu</a:t>
            </a:r>
            <a:endParaRPr lang="en-US" sz="1800" dirty="0"/>
          </a:p>
          <a:p>
            <a:pPr marL="285750" marR="0" lvl="0" indent="-205057" algn="l" rtl="0">
              <a:lnSpc>
                <a:spcPct val="70000"/>
              </a:lnSpc>
              <a:spcBef>
                <a:spcPts val="821"/>
              </a:spcBef>
              <a:spcAft>
                <a:spcPts val="0"/>
              </a:spcAft>
              <a:buClr>
                <a:schemeClr val="accent1"/>
              </a:buClr>
              <a:buSzPts val="1271"/>
              <a:buFont typeface="Arial"/>
              <a:buNone/>
            </a:pPr>
            <a:r>
              <a:rPr lang="en-US" sz="1800" b="0" i="0" u="none" strike="noStrike" cap="none" dirty="0">
                <a:solidFill>
                  <a:srgbClr val="262626"/>
                </a:solidFill>
                <a:sym typeface="Garamond"/>
              </a:rPr>
              <a:t>832.556.9571</a:t>
            </a:r>
          </a:p>
          <a:p>
            <a:pPr marL="285750" marR="0" lvl="0" indent="-205057" algn="l" rtl="0">
              <a:lnSpc>
                <a:spcPct val="70000"/>
              </a:lnSpc>
              <a:spcBef>
                <a:spcPts val="821"/>
              </a:spcBef>
              <a:spcAft>
                <a:spcPts val="0"/>
              </a:spcAft>
              <a:buClr>
                <a:schemeClr val="accent1"/>
              </a:buClr>
              <a:buSzPts val="1271"/>
              <a:buFont typeface="Arial"/>
              <a:buNone/>
            </a:pPr>
            <a:endParaRPr lang="en-US" sz="1500" dirty="0"/>
          </a:p>
          <a:p>
            <a:pPr marL="285750" marR="0" lvl="0" indent="-205057" algn="l" rtl="0">
              <a:lnSpc>
                <a:spcPct val="70000"/>
              </a:lnSpc>
              <a:spcBef>
                <a:spcPts val="821"/>
              </a:spcBef>
              <a:spcAft>
                <a:spcPts val="0"/>
              </a:spcAft>
              <a:buClr>
                <a:schemeClr val="accent1"/>
              </a:buClr>
              <a:buSzPts val="1271"/>
              <a:buFont typeface="Arial"/>
              <a:buNone/>
            </a:pPr>
            <a:endParaRPr lang="en-US" sz="1500" dirty="0"/>
          </a:p>
          <a:p>
            <a:pPr marL="285750" marR="0" lvl="0" indent="-205057" algn="l" rtl="0">
              <a:lnSpc>
                <a:spcPct val="70000"/>
              </a:lnSpc>
              <a:spcBef>
                <a:spcPts val="821"/>
              </a:spcBef>
              <a:spcAft>
                <a:spcPts val="0"/>
              </a:spcAft>
              <a:buClr>
                <a:schemeClr val="accent1"/>
              </a:buClr>
              <a:buSzPts val="1271"/>
              <a:buFont typeface="Arial"/>
              <a:buNone/>
            </a:pPr>
            <a:endParaRPr lang="en-US" sz="1500" dirty="0"/>
          </a:p>
          <a:p>
            <a:pPr marL="285750" marR="0" lvl="0" indent="-205057" algn="l" rtl="0">
              <a:lnSpc>
                <a:spcPct val="70000"/>
              </a:lnSpc>
              <a:spcBef>
                <a:spcPts val="821"/>
              </a:spcBef>
              <a:spcAft>
                <a:spcPts val="0"/>
              </a:spcAft>
              <a:buClr>
                <a:schemeClr val="accent1"/>
              </a:buClr>
              <a:buSzPts val="1271"/>
              <a:buFont typeface="Arial"/>
              <a:buNone/>
            </a:pPr>
            <a:endParaRPr lang="en-US" sz="1500" dirty="0"/>
          </a:p>
          <a:p>
            <a:pPr marL="285750" marR="0" lvl="0" indent="-205057" algn="l" rtl="0">
              <a:lnSpc>
                <a:spcPct val="70000"/>
              </a:lnSpc>
              <a:spcBef>
                <a:spcPts val="821"/>
              </a:spcBef>
              <a:spcAft>
                <a:spcPts val="0"/>
              </a:spcAft>
              <a:buClr>
                <a:schemeClr val="accent1"/>
              </a:buClr>
              <a:buSzPts val="1271"/>
              <a:buFont typeface="Arial"/>
              <a:buNone/>
            </a:pPr>
            <a:r>
              <a:rPr lang="en-US" sz="1800" b="0" i="0" u="none" strike="noStrike" cap="none" dirty="0">
                <a:solidFill>
                  <a:srgbClr val="262626"/>
                </a:solidFill>
                <a:sym typeface="Garamond"/>
              </a:rPr>
              <a:t>Tilisa Thibodeaux, Ed. D</a:t>
            </a:r>
            <a:r>
              <a:rPr lang="en-US" sz="1800" b="0" i="0" u="none" strike="noStrike" cap="none" dirty="0" smtClean="0">
                <a:solidFill>
                  <a:srgbClr val="262626"/>
                </a:solidFill>
                <a:sym typeface="Garamond"/>
              </a:rPr>
              <a:t>. </a:t>
            </a:r>
            <a:r>
              <a:rPr lang="en-US" sz="1800" b="0" i="0" u="none" strike="noStrike" cap="none" smtClean="0">
                <a:solidFill>
                  <a:srgbClr val="262626"/>
                </a:solidFill>
                <a:sym typeface="Garamond"/>
              </a:rPr>
              <a:t>(Mentor)</a:t>
            </a:r>
            <a:endParaRPr lang="en-US" sz="1800" b="0" i="0" u="none" strike="noStrike" cap="none" dirty="0">
              <a:solidFill>
                <a:srgbClr val="262626"/>
              </a:solidFill>
              <a:sym typeface="Garamond"/>
            </a:endParaRPr>
          </a:p>
          <a:p>
            <a:pPr marL="285750" marR="0" lvl="0" indent="-205057" algn="l" rtl="0">
              <a:lnSpc>
                <a:spcPct val="70000"/>
              </a:lnSpc>
              <a:spcBef>
                <a:spcPts val="821"/>
              </a:spcBef>
              <a:spcAft>
                <a:spcPts val="0"/>
              </a:spcAft>
              <a:buClr>
                <a:schemeClr val="accent1"/>
              </a:buClr>
              <a:buSzPts val="1271"/>
              <a:buFont typeface="Arial"/>
              <a:buNone/>
            </a:pPr>
            <a:r>
              <a:rPr lang="en-US" sz="1800" dirty="0"/>
              <a:t>Assistant Professor</a:t>
            </a:r>
          </a:p>
          <a:p>
            <a:pPr marL="285750" marR="0" lvl="0" indent="-205057" algn="l" rtl="0">
              <a:lnSpc>
                <a:spcPct val="70000"/>
              </a:lnSpc>
              <a:spcBef>
                <a:spcPts val="821"/>
              </a:spcBef>
              <a:spcAft>
                <a:spcPts val="0"/>
              </a:spcAft>
              <a:buClr>
                <a:schemeClr val="accent1"/>
              </a:buClr>
              <a:buSzPts val="1271"/>
              <a:buFont typeface="Arial"/>
              <a:buNone/>
            </a:pPr>
            <a:r>
              <a:rPr lang="en-US" sz="1800" b="0" i="0" u="none" strike="noStrike" cap="none" dirty="0">
                <a:solidFill>
                  <a:srgbClr val="262626"/>
                </a:solidFill>
                <a:sym typeface="Garamond"/>
              </a:rPr>
              <a:t>Digital Learning and Leading</a:t>
            </a:r>
          </a:p>
          <a:p>
            <a:pPr marL="285750" marR="0" lvl="0" indent="-205057" algn="l" rtl="0">
              <a:lnSpc>
                <a:spcPct val="70000"/>
              </a:lnSpc>
              <a:spcBef>
                <a:spcPts val="821"/>
              </a:spcBef>
              <a:spcAft>
                <a:spcPts val="0"/>
              </a:spcAft>
              <a:buClr>
                <a:schemeClr val="accent1"/>
              </a:buClr>
              <a:buSzPts val="1271"/>
              <a:buFont typeface="Arial"/>
              <a:buNone/>
            </a:pPr>
            <a:r>
              <a:rPr lang="en-US" sz="1800" dirty="0"/>
              <a:t>Department of Educational Leadership</a:t>
            </a:r>
          </a:p>
          <a:p>
            <a:pPr marL="285750" marR="0" lvl="0" indent="-205057" algn="l" rtl="0">
              <a:lnSpc>
                <a:spcPct val="70000"/>
              </a:lnSpc>
              <a:spcBef>
                <a:spcPts val="821"/>
              </a:spcBef>
              <a:spcAft>
                <a:spcPts val="0"/>
              </a:spcAft>
              <a:buClr>
                <a:schemeClr val="accent1"/>
              </a:buClr>
              <a:buSzPts val="1271"/>
              <a:buFont typeface="Arial"/>
              <a:buNone/>
            </a:pPr>
            <a:r>
              <a:rPr lang="en-US" sz="1800" b="0" i="0" u="none" strike="noStrike" cap="none" dirty="0">
                <a:solidFill>
                  <a:srgbClr val="262626"/>
                </a:solidFill>
                <a:sym typeface="Garamond"/>
              </a:rPr>
              <a:t>Lamar University</a:t>
            </a:r>
          </a:p>
          <a:p>
            <a:pPr marL="285750" marR="0" lvl="0" indent="-205057" algn="l" rtl="0">
              <a:lnSpc>
                <a:spcPct val="70000"/>
              </a:lnSpc>
              <a:spcBef>
                <a:spcPts val="821"/>
              </a:spcBef>
              <a:spcAft>
                <a:spcPts val="0"/>
              </a:spcAft>
              <a:buClr>
                <a:schemeClr val="accent1"/>
              </a:buClr>
              <a:buSzPts val="1271"/>
              <a:buFont typeface="Arial"/>
              <a:buNone/>
            </a:pPr>
            <a:r>
              <a:rPr lang="en-US" sz="1800" dirty="0"/>
              <a:t>Beaumont, TX </a:t>
            </a:r>
          </a:p>
          <a:p>
            <a:pPr marL="285750" marR="0" lvl="0" indent="-205057" algn="l" rtl="0">
              <a:lnSpc>
                <a:spcPct val="70000"/>
              </a:lnSpc>
              <a:spcBef>
                <a:spcPts val="821"/>
              </a:spcBef>
              <a:spcAft>
                <a:spcPts val="0"/>
              </a:spcAft>
              <a:buClr>
                <a:schemeClr val="accent1"/>
              </a:buClr>
              <a:buSzPts val="1271"/>
              <a:buFont typeface="Arial"/>
              <a:buNone/>
            </a:pPr>
            <a:r>
              <a:rPr lang="en-US" sz="1800" dirty="0">
                <a:hlinkClick r:id="rId5"/>
              </a:rPr>
              <a:t>t</a:t>
            </a:r>
            <a:r>
              <a:rPr lang="en-US" sz="1800" b="0" i="0" u="none" strike="noStrike" cap="none" dirty="0">
                <a:solidFill>
                  <a:srgbClr val="262626"/>
                </a:solidFill>
                <a:sym typeface="Garamond"/>
                <a:hlinkClick r:id="rId5"/>
              </a:rPr>
              <a:t>ilisa.thibodeaux@lamar.edu</a:t>
            </a:r>
            <a:endParaRPr lang="en-US" sz="1800" b="0" i="0" u="none" strike="noStrike" cap="none" dirty="0">
              <a:solidFill>
                <a:srgbClr val="262626"/>
              </a:solidFill>
              <a:sym typeface="Garamond"/>
            </a:endParaRPr>
          </a:p>
          <a:p>
            <a:pPr marL="285750" marR="0" lvl="0" indent="-205057" algn="l" rtl="0">
              <a:lnSpc>
                <a:spcPct val="70000"/>
              </a:lnSpc>
              <a:spcBef>
                <a:spcPts val="821"/>
              </a:spcBef>
              <a:spcAft>
                <a:spcPts val="0"/>
              </a:spcAft>
              <a:buClr>
                <a:schemeClr val="accent1"/>
              </a:buClr>
              <a:buSzPts val="1271"/>
              <a:buFont typeface="Arial"/>
              <a:buNone/>
            </a:pPr>
            <a:r>
              <a:rPr lang="en-US" sz="1800" dirty="0"/>
              <a:t>409.920.3487</a:t>
            </a:r>
          </a:p>
          <a:p>
            <a:pPr marL="285750" marR="0" lvl="0" indent="-205057" algn="l" rtl="0">
              <a:lnSpc>
                <a:spcPct val="70000"/>
              </a:lnSpc>
              <a:spcBef>
                <a:spcPts val="821"/>
              </a:spcBef>
              <a:spcAft>
                <a:spcPts val="0"/>
              </a:spcAft>
              <a:buClr>
                <a:schemeClr val="accent1"/>
              </a:buClr>
              <a:buSzPts val="1271"/>
              <a:buFont typeface="Arial"/>
              <a:buNone/>
            </a:pPr>
            <a:r>
              <a:rPr lang="en-US" sz="1800" dirty="0">
                <a:hlinkClick r:id="rId6"/>
              </a:rPr>
              <a:t>www.tilisathibodeaux.com</a:t>
            </a:r>
            <a:endParaRPr lang="en-US" sz="1800" dirty="0"/>
          </a:p>
          <a:p>
            <a:pPr marL="285750" marR="0" lvl="0" indent="-205057" algn="l" rtl="0">
              <a:lnSpc>
                <a:spcPct val="70000"/>
              </a:lnSpc>
              <a:spcBef>
                <a:spcPts val="821"/>
              </a:spcBef>
              <a:spcAft>
                <a:spcPts val="0"/>
              </a:spcAft>
              <a:buClr>
                <a:schemeClr val="accent1"/>
              </a:buClr>
              <a:buSzPts val="1271"/>
              <a:buFont typeface="Arial"/>
              <a:buNone/>
            </a:pPr>
            <a:endParaRPr sz="1105" b="0" i="0" u="none" strike="noStrike" cap="none" dirty="0">
              <a:solidFill>
                <a:srgbClr val="262626"/>
              </a:solidFill>
              <a:latin typeface="Garamond"/>
              <a:ea typeface="Garamond"/>
              <a:cs typeface="Garamond"/>
              <a:sym typeface="Garamond"/>
            </a:endParaRPr>
          </a:p>
          <a:p>
            <a:pPr marL="0" marR="0" lvl="0" indent="0" algn="l" rtl="0">
              <a:lnSpc>
                <a:spcPct val="70000"/>
              </a:lnSpc>
              <a:spcBef>
                <a:spcPts val="821"/>
              </a:spcBef>
              <a:spcAft>
                <a:spcPts val="0"/>
              </a:spcAft>
              <a:buClr>
                <a:schemeClr val="accent1"/>
              </a:buClr>
              <a:buSzPts val="1271"/>
              <a:buFont typeface="Arial"/>
              <a:buNone/>
            </a:pPr>
            <a:r>
              <a:rPr lang="en-US" sz="1105" b="0" i="0" u="none" strike="noStrike" cap="none" dirty="0">
                <a:solidFill>
                  <a:srgbClr val="262626"/>
                </a:solidFill>
                <a:latin typeface="Garamond"/>
                <a:ea typeface="Garamond"/>
                <a:cs typeface="Garamond"/>
                <a:sym typeface="Garamond"/>
              </a:rPr>
              <a:t>   </a:t>
            </a:r>
            <a:endParaRPr dirty="0"/>
          </a:p>
          <a:p>
            <a:pPr marL="0" marR="0" lvl="0" indent="0" algn="l" rtl="0">
              <a:lnSpc>
                <a:spcPct val="70000"/>
              </a:lnSpc>
              <a:spcBef>
                <a:spcPts val="821"/>
              </a:spcBef>
              <a:spcAft>
                <a:spcPts val="0"/>
              </a:spcAft>
              <a:buClr>
                <a:schemeClr val="accent1"/>
              </a:buClr>
              <a:buSzPts val="1271"/>
              <a:buFont typeface="Arial"/>
              <a:buNone/>
            </a:pPr>
            <a:r>
              <a:rPr lang="en-US" sz="1105" b="0" i="0" u="none" strike="noStrike" cap="none" dirty="0">
                <a:solidFill>
                  <a:srgbClr val="262626"/>
                </a:solidFill>
                <a:latin typeface="Garamond"/>
                <a:ea typeface="Garamond"/>
                <a:cs typeface="Garamond"/>
                <a:sym typeface="Garamond"/>
              </a:rPr>
              <a:t>   </a:t>
            </a:r>
            <a:endParaRPr dirty="0"/>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57306" y="2076627"/>
            <a:ext cx="3116185" cy="24617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Shape 171"/>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2" name="Shape 172"/>
          <p:cNvSpPr/>
          <p:nvPr/>
        </p:nvSpPr>
        <p:spPr>
          <a:xfrm>
            <a:off x="4654296" y="0"/>
            <a:ext cx="7537704" cy="68580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3" name="Shape 173"/>
          <p:cNvSpPr/>
          <p:nvPr/>
        </p:nvSpPr>
        <p:spPr>
          <a:xfrm>
            <a:off x="474663" y="469900"/>
            <a:ext cx="3695002" cy="5918200"/>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4" name="Shape 174"/>
          <p:cNvSpPr/>
          <p:nvPr/>
        </p:nvSpPr>
        <p:spPr>
          <a:xfrm>
            <a:off x="639668" y="635508"/>
            <a:ext cx="3364992" cy="5586984"/>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txBox="1">
            <a:spLocks noGrp="1"/>
          </p:cNvSpPr>
          <p:nvPr>
            <p:ph type="title"/>
          </p:nvPr>
        </p:nvSpPr>
        <p:spPr>
          <a:xfrm>
            <a:off x="952108" y="954756"/>
            <a:ext cx="2730414" cy="494600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Garamond"/>
              <a:buNone/>
            </a:pPr>
            <a:r>
              <a:rPr lang="en-US" dirty="0">
                <a:solidFill>
                  <a:srgbClr val="FFFFFF"/>
                </a:solidFill>
              </a:rPr>
              <a:t>Purpose Statement</a:t>
            </a:r>
            <a:endParaRPr dirty="0"/>
          </a:p>
        </p:txBody>
      </p:sp>
      <p:sp>
        <p:nvSpPr>
          <p:cNvPr id="176" name="Shape 176"/>
          <p:cNvSpPr txBox="1">
            <a:spLocks noGrp="1"/>
          </p:cNvSpPr>
          <p:nvPr>
            <p:ph type="body" idx="1"/>
          </p:nvPr>
        </p:nvSpPr>
        <p:spPr>
          <a:xfrm>
            <a:off x="5140934" y="469900"/>
            <a:ext cx="6621684" cy="6230598"/>
          </a:xfrm>
          <a:prstGeom prst="rect">
            <a:avLst/>
          </a:prstGeom>
          <a:noFill/>
          <a:ln>
            <a:noFill/>
          </a:ln>
        </p:spPr>
        <p:txBody>
          <a:bodyPr spcFirstLastPara="1" wrap="square" lIns="91425" tIns="45700" rIns="91425" bIns="45700" anchor="ctr" anchorCtr="0">
            <a:noAutofit/>
          </a:bodyPr>
          <a:lstStyle/>
          <a:p>
            <a:pPr marL="0" indent="0">
              <a:lnSpc>
                <a:spcPct val="70000"/>
              </a:lnSpc>
              <a:spcBef>
                <a:spcPts val="0"/>
              </a:spcBef>
              <a:buSzPts val="2340"/>
              <a:buNone/>
            </a:pPr>
            <a:endParaRPr lang="en-US" sz="3500" dirty="0"/>
          </a:p>
          <a:p>
            <a:pPr marL="0" indent="0">
              <a:spcBef>
                <a:spcPts val="0"/>
              </a:spcBef>
              <a:buSzPts val="2340"/>
              <a:buNone/>
            </a:pPr>
            <a:r>
              <a:rPr lang="en-US" sz="3500" dirty="0"/>
              <a:t>The purpose of this study was to </a:t>
            </a:r>
          </a:p>
          <a:p>
            <a:pPr marL="0" indent="0">
              <a:spcBef>
                <a:spcPts val="0"/>
              </a:spcBef>
              <a:buSzPts val="2340"/>
              <a:buNone/>
            </a:pPr>
            <a:r>
              <a:rPr lang="en-US" sz="3500" dirty="0"/>
              <a:t>gauge pre-service teachers’ awareness of dialectical code switching in classroom settings.</a:t>
            </a:r>
          </a:p>
        </p:txBody>
      </p:sp>
    </p:spTree>
    <p:extLst>
      <p:ext uri="{BB962C8B-B14F-4D97-AF65-F5344CB8AC3E}">
        <p14:creationId xmlns:p14="http://schemas.microsoft.com/office/powerpoint/2010/main" val="2861069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Shape 171"/>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2" name="Shape 172"/>
          <p:cNvSpPr/>
          <p:nvPr/>
        </p:nvSpPr>
        <p:spPr>
          <a:xfrm>
            <a:off x="4654296" y="0"/>
            <a:ext cx="7537704" cy="68580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3" name="Shape 173"/>
          <p:cNvSpPr/>
          <p:nvPr/>
        </p:nvSpPr>
        <p:spPr>
          <a:xfrm>
            <a:off x="474663" y="469900"/>
            <a:ext cx="3695002" cy="5918200"/>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74" name="Shape 174"/>
          <p:cNvSpPr/>
          <p:nvPr/>
        </p:nvSpPr>
        <p:spPr>
          <a:xfrm>
            <a:off x="639668" y="635508"/>
            <a:ext cx="3364992" cy="5586984"/>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5" name="Shape 175"/>
          <p:cNvSpPr txBox="1">
            <a:spLocks noGrp="1"/>
          </p:cNvSpPr>
          <p:nvPr>
            <p:ph type="title"/>
          </p:nvPr>
        </p:nvSpPr>
        <p:spPr>
          <a:xfrm>
            <a:off x="952108" y="954756"/>
            <a:ext cx="2730414" cy="494600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4400"/>
              <a:buFont typeface="Garamond"/>
              <a:buNone/>
            </a:pPr>
            <a:r>
              <a:rPr lang="en-US" sz="4400" b="0" i="0" u="none" strike="noStrike" cap="none" dirty="0">
                <a:solidFill>
                  <a:srgbClr val="FFFFFF"/>
                </a:solidFill>
                <a:latin typeface="Garamond"/>
                <a:ea typeface="Garamond"/>
                <a:cs typeface="Garamond"/>
                <a:sym typeface="Garamond"/>
              </a:rPr>
              <a:t>Related Literature</a:t>
            </a:r>
            <a:endParaRPr dirty="0"/>
          </a:p>
        </p:txBody>
      </p:sp>
      <p:sp>
        <p:nvSpPr>
          <p:cNvPr id="176" name="Shape 176"/>
          <p:cNvSpPr txBox="1">
            <a:spLocks noGrp="1"/>
          </p:cNvSpPr>
          <p:nvPr>
            <p:ph type="body" idx="1"/>
          </p:nvPr>
        </p:nvSpPr>
        <p:spPr>
          <a:xfrm>
            <a:off x="5140934" y="469900"/>
            <a:ext cx="6621684" cy="6230598"/>
          </a:xfrm>
          <a:prstGeom prst="rect">
            <a:avLst/>
          </a:prstGeom>
          <a:noFill/>
          <a:ln>
            <a:noFill/>
          </a:ln>
        </p:spPr>
        <p:txBody>
          <a:bodyPr spcFirstLastPara="1" wrap="square" lIns="91425" tIns="45700" rIns="91425" bIns="45700" anchor="ctr" anchorCtr="0">
            <a:noAutofit/>
          </a:bodyPr>
          <a:lstStyle/>
          <a:p>
            <a:pPr marL="0" marR="0" lvl="0" indent="0" algn="l" rtl="0">
              <a:lnSpc>
                <a:spcPct val="70000"/>
              </a:lnSpc>
              <a:spcBef>
                <a:spcPts val="0"/>
              </a:spcBef>
              <a:spcAft>
                <a:spcPts val="0"/>
              </a:spcAft>
              <a:buClr>
                <a:schemeClr val="accent1"/>
              </a:buClr>
              <a:buSzPts val="2340"/>
              <a:buFont typeface="Arial"/>
              <a:buNone/>
            </a:pPr>
            <a:r>
              <a:rPr lang="en-US" sz="2300" b="0" i="0" u="none" strike="noStrike" cap="none" dirty="0">
                <a:solidFill>
                  <a:srgbClr val="262626"/>
                </a:solidFill>
                <a:sym typeface="Garamond"/>
              </a:rPr>
              <a:t>African American Vernacular English (AAVE) originated when Africans from various African countries were brought together during slavery. In order to </a:t>
            </a:r>
            <a:r>
              <a:rPr lang="en-US" sz="2300" b="1" i="0" u="none" strike="noStrike" cap="none" dirty="0">
                <a:solidFill>
                  <a:srgbClr val="262626"/>
                </a:solidFill>
                <a:sym typeface="Garamond"/>
              </a:rPr>
              <a:t>communicate, the blending of their tribal languages</a:t>
            </a:r>
            <a:r>
              <a:rPr lang="en-US" sz="2300" b="0" i="0" u="none" strike="noStrike" cap="none" dirty="0">
                <a:solidFill>
                  <a:srgbClr val="262626"/>
                </a:solidFill>
                <a:sym typeface="Garamond"/>
              </a:rPr>
              <a:t> with English created what is known now as the Black dialect, Ebonics, or slang. </a:t>
            </a:r>
          </a:p>
          <a:p>
            <a:pPr marL="0" marR="0" lvl="0" indent="0" algn="l" rtl="0">
              <a:lnSpc>
                <a:spcPct val="70000"/>
              </a:lnSpc>
              <a:spcBef>
                <a:spcPts val="0"/>
              </a:spcBef>
              <a:spcAft>
                <a:spcPts val="0"/>
              </a:spcAft>
              <a:buClr>
                <a:schemeClr val="accent1"/>
              </a:buClr>
              <a:buSzPts val="2340"/>
              <a:buFont typeface="Arial"/>
              <a:buNone/>
            </a:pPr>
            <a:endParaRPr lang="en-US" sz="2300" dirty="0"/>
          </a:p>
          <a:p>
            <a:pPr marL="0" indent="0">
              <a:lnSpc>
                <a:spcPct val="70000"/>
              </a:lnSpc>
              <a:spcBef>
                <a:spcPts val="0"/>
              </a:spcBef>
              <a:buSzPts val="2340"/>
              <a:buNone/>
            </a:pPr>
            <a:r>
              <a:rPr lang="en-US" sz="2300" dirty="0"/>
              <a:t>“Instead of using “right” or “wrong” to describe Standard American English versus African-American English, Dr. Craig’s model uses “formal” and “informal” designations, so </a:t>
            </a:r>
            <a:r>
              <a:rPr lang="en-US" sz="2300" b="1" dirty="0"/>
              <a:t>there’s no judgment attached to either language.” </a:t>
            </a:r>
          </a:p>
          <a:p>
            <a:pPr marL="0" indent="0">
              <a:lnSpc>
                <a:spcPct val="70000"/>
              </a:lnSpc>
              <a:spcBef>
                <a:spcPts val="0"/>
              </a:spcBef>
              <a:buSzPts val="2340"/>
              <a:buNone/>
            </a:pPr>
            <a:endParaRPr lang="en-US" sz="2300" dirty="0"/>
          </a:p>
          <a:p>
            <a:pPr marL="0" marR="0" lvl="0" indent="0" algn="l" rtl="0">
              <a:lnSpc>
                <a:spcPct val="70000"/>
              </a:lnSpc>
              <a:spcBef>
                <a:spcPts val="0"/>
              </a:spcBef>
              <a:spcAft>
                <a:spcPts val="0"/>
              </a:spcAft>
              <a:buClr>
                <a:schemeClr val="accent1"/>
              </a:buClr>
              <a:buSzPts val="2340"/>
              <a:buFont typeface="Arial"/>
              <a:buNone/>
            </a:pPr>
            <a:r>
              <a:rPr lang="en-US" sz="2300" b="0" i="0" u="none" strike="noStrike" cap="none" dirty="0">
                <a:solidFill>
                  <a:srgbClr val="262626"/>
                </a:solidFill>
                <a:sym typeface="Garamond"/>
              </a:rPr>
              <a:t>Moreover, in education students have </a:t>
            </a:r>
            <a:r>
              <a:rPr lang="en-US" sz="2300" b="1" i="0" u="none" strike="noStrike" cap="none" dirty="0">
                <a:solidFill>
                  <a:srgbClr val="262626"/>
                </a:solidFill>
                <a:sym typeface="Garamond"/>
              </a:rPr>
              <a:t>lower reading test scores because of the literacy gap </a:t>
            </a:r>
            <a:r>
              <a:rPr lang="en-US" sz="2300" b="0" i="0" u="none" strike="noStrike" cap="none" dirty="0">
                <a:solidFill>
                  <a:srgbClr val="262626"/>
                </a:solidFill>
                <a:sym typeface="Garamond"/>
              </a:rPr>
              <a:t>in grade school of not correctly being taught how to </a:t>
            </a:r>
            <a:r>
              <a:rPr lang="en-US" sz="2300" b="1" i="0" u="none" strike="noStrike" cap="none" dirty="0">
                <a:solidFill>
                  <a:srgbClr val="262626"/>
                </a:solidFill>
                <a:sym typeface="Garamond"/>
              </a:rPr>
              <a:t>code switch</a:t>
            </a:r>
            <a:r>
              <a:rPr lang="en-US" sz="2300" b="0" i="0" u="none" strike="noStrike" cap="none" dirty="0">
                <a:solidFill>
                  <a:srgbClr val="262626"/>
                </a:solidFill>
                <a:sym typeface="Garamond"/>
              </a:rPr>
              <a:t>, specifically as it relates to African American students</a:t>
            </a:r>
            <a:r>
              <a:rPr lang="en-US" sz="2300" dirty="0"/>
              <a:t> (Craig, 2016).</a:t>
            </a:r>
          </a:p>
          <a:p>
            <a:pPr marL="0" marR="0" lvl="0" indent="0" algn="l" rtl="0">
              <a:lnSpc>
                <a:spcPct val="70000"/>
              </a:lnSpc>
              <a:spcBef>
                <a:spcPts val="0"/>
              </a:spcBef>
              <a:spcAft>
                <a:spcPts val="0"/>
              </a:spcAft>
              <a:buClr>
                <a:schemeClr val="accent1"/>
              </a:buClr>
              <a:buSzPts val="2340"/>
              <a:buFont typeface="Arial"/>
              <a:buNone/>
            </a:pPr>
            <a:endParaRPr lang="en-US" sz="2035" dirty="0"/>
          </a:p>
          <a:p>
            <a:pPr marL="0" marR="0" lvl="0" indent="0" algn="l" rtl="0">
              <a:lnSpc>
                <a:spcPct val="70000"/>
              </a:lnSpc>
              <a:spcBef>
                <a:spcPts val="0"/>
              </a:spcBef>
              <a:spcAft>
                <a:spcPts val="0"/>
              </a:spcAft>
              <a:buClr>
                <a:schemeClr val="accent1"/>
              </a:buClr>
              <a:buSzPts val="2340"/>
              <a:buFont typeface="Arial"/>
              <a:buNone/>
            </a:pPr>
            <a:endParaRPr lang="en-US" sz="2035" dirty="0"/>
          </a:p>
          <a:p>
            <a:pPr marL="0" marR="0" lvl="0" indent="0" algn="l" rtl="0">
              <a:lnSpc>
                <a:spcPct val="70000"/>
              </a:lnSpc>
              <a:spcBef>
                <a:spcPts val="0"/>
              </a:spcBef>
              <a:spcAft>
                <a:spcPts val="0"/>
              </a:spcAft>
              <a:buClr>
                <a:schemeClr val="accent1"/>
              </a:buClr>
              <a:buSzPts val="2340"/>
              <a:buFont typeface="Arial"/>
              <a:buNone/>
            </a:pPr>
            <a:r>
              <a:rPr lang="en-US" sz="2035" b="1" dirty="0"/>
              <a:t>AAE - </a:t>
            </a:r>
            <a:r>
              <a:rPr lang="en-US" sz="2035" dirty="0"/>
              <a:t>African American English</a:t>
            </a:r>
          </a:p>
          <a:p>
            <a:pPr marL="0" marR="0" lvl="0" indent="0" algn="l" rtl="0">
              <a:lnSpc>
                <a:spcPct val="70000"/>
              </a:lnSpc>
              <a:spcBef>
                <a:spcPts val="0"/>
              </a:spcBef>
              <a:spcAft>
                <a:spcPts val="0"/>
              </a:spcAft>
              <a:buClr>
                <a:schemeClr val="accent1"/>
              </a:buClr>
              <a:buSzPts val="2340"/>
              <a:buFont typeface="Arial"/>
              <a:buNone/>
            </a:pPr>
            <a:endParaRPr lang="en-US" sz="2035" dirty="0"/>
          </a:p>
          <a:p>
            <a:pPr marL="0" marR="0" lvl="0" indent="0" algn="l" rtl="0">
              <a:lnSpc>
                <a:spcPct val="70000"/>
              </a:lnSpc>
              <a:spcBef>
                <a:spcPts val="0"/>
              </a:spcBef>
              <a:spcAft>
                <a:spcPts val="0"/>
              </a:spcAft>
              <a:buClr>
                <a:schemeClr val="accent1"/>
              </a:buClr>
              <a:buSzPts val="2340"/>
              <a:buFont typeface="Arial"/>
              <a:buNone/>
            </a:pPr>
            <a:r>
              <a:rPr lang="en-US" sz="2035" b="1" dirty="0"/>
              <a:t>AAVE – </a:t>
            </a:r>
            <a:r>
              <a:rPr lang="en-US" sz="2035" dirty="0"/>
              <a:t>African American Vernacular English</a:t>
            </a:r>
          </a:p>
          <a:p>
            <a:pPr marL="0" marR="0" lvl="0" indent="0" algn="l" rtl="0">
              <a:lnSpc>
                <a:spcPct val="70000"/>
              </a:lnSpc>
              <a:spcBef>
                <a:spcPts val="0"/>
              </a:spcBef>
              <a:spcAft>
                <a:spcPts val="0"/>
              </a:spcAft>
              <a:buClr>
                <a:schemeClr val="accent1"/>
              </a:buClr>
              <a:buSzPts val="2340"/>
              <a:buFont typeface="Arial"/>
              <a:buNone/>
            </a:pPr>
            <a:endParaRPr lang="en-US" sz="2035" b="0" i="0" u="none" strike="noStrike" cap="none" dirty="0">
              <a:solidFill>
                <a:srgbClr val="262626"/>
              </a:solidFill>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grpSp>
        <p:nvGrpSpPr>
          <p:cNvPr id="181" name="Shape 181"/>
          <p:cNvGrpSpPr/>
          <p:nvPr/>
        </p:nvGrpSpPr>
        <p:grpSpPr>
          <a:xfrm>
            <a:off x="-15736" y="0"/>
            <a:ext cx="12229962" cy="6856214"/>
            <a:chOff x="-15736" y="0"/>
            <a:chExt cx="12229962" cy="6856214"/>
          </a:xfrm>
        </p:grpSpPr>
        <p:pic>
          <p:nvPicPr>
            <p:cNvPr id="182" name="Shape 182"/>
            <p:cNvPicPr preferRelativeResize="0"/>
            <p:nvPr/>
          </p:nvPicPr>
          <p:blipFill rotWithShape="1">
            <a:blip r:embed="rId4">
              <a:alphaModFix/>
            </a:blip>
            <a:srcRect/>
            <a:stretch/>
          </p:blipFill>
          <p:spPr>
            <a:xfrm>
              <a:off x="0" y="0"/>
              <a:ext cx="12188825" cy="6856214"/>
            </a:xfrm>
            <a:prstGeom prst="rect">
              <a:avLst/>
            </a:prstGeom>
            <a:noFill/>
            <a:ln>
              <a:noFill/>
            </a:ln>
          </p:spPr>
        </p:pic>
        <p:sp>
          <p:nvSpPr>
            <p:cNvPr id="183" name="Shape 183"/>
            <p:cNvSpPr/>
            <p:nvPr/>
          </p:nvSpPr>
          <p:spPr>
            <a:xfrm>
              <a:off x="608012" y="609600"/>
              <a:ext cx="10972800" cy="5638800"/>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184" name="Shape 184"/>
            <p:cNvPicPr preferRelativeResize="0"/>
            <p:nvPr/>
          </p:nvPicPr>
          <p:blipFill rotWithShape="1">
            <a:blip r:embed="rId5">
              <a:alphaModFix/>
            </a:blip>
            <a:srcRect/>
            <a:stretch/>
          </p:blipFill>
          <p:spPr>
            <a:xfrm>
              <a:off x="-15736" y="3153832"/>
              <a:ext cx="777240" cy="606425"/>
            </a:xfrm>
            <a:prstGeom prst="rect">
              <a:avLst/>
            </a:prstGeom>
            <a:noFill/>
            <a:ln>
              <a:noFill/>
            </a:ln>
          </p:spPr>
        </p:pic>
        <p:pic>
          <p:nvPicPr>
            <p:cNvPr id="185" name="Shape 185"/>
            <p:cNvPicPr preferRelativeResize="0"/>
            <p:nvPr/>
          </p:nvPicPr>
          <p:blipFill rotWithShape="1">
            <a:blip r:embed="rId5">
              <a:alphaModFix/>
            </a:blip>
            <a:srcRect/>
            <a:stretch/>
          </p:blipFill>
          <p:spPr>
            <a:xfrm>
              <a:off x="11436986" y="3153832"/>
              <a:ext cx="777240" cy="606425"/>
            </a:xfrm>
            <a:prstGeom prst="rect">
              <a:avLst/>
            </a:prstGeom>
            <a:noFill/>
            <a:ln>
              <a:noFill/>
            </a:ln>
          </p:spPr>
        </p:pic>
      </p:grpSp>
      <p:sp>
        <p:nvSpPr>
          <p:cNvPr id="186" name="Shape 186"/>
          <p:cNvSpPr txBox="1">
            <a:spLocks noGrp="1"/>
          </p:cNvSpPr>
          <p:nvPr>
            <p:ph type="title"/>
          </p:nvPr>
        </p:nvSpPr>
        <p:spPr>
          <a:xfrm>
            <a:off x="1295402" y="982132"/>
            <a:ext cx="9601196" cy="1303867"/>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400"/>
              <a:buFont typeface="Garamond"/>
              <a:buNone/>
            </a:pPr>
            <a:r>
              <a:rPr lang="en-US" sz="4400" b="0" i="0" u="none" strike="noStrike" cap="none">
                <a:solidFill>
                  <a:srgbClr val="262626"/>
                </a:solidFill>
                <a:latin typeface="Garamond"/>
                <a:ea typeface="Garamond"/>
                <a:cs typeface="Garamond"/>
                <a:sym typeface="Garamond"/>
              </a:rPr>
              <a:t>Research Questions</a:t>
            </a:r>
            <a:endParaRPr/>
          </a:p>
        </p:txBody>
      </p:sp>
      <p:grpSp>
        <p:nvGrpSpPr>
          <p:cNvPr id="187" name="Shape 187"/>
          <p:cNvGrpSpPr/>
          <p:nvPr/>
        </p:nvGrpSpPr>
        <p:grpSpPr>
          <a:xfrm>
            <a:off x="1395022" y="2676659"/>
            <a:ext cx="9401953" cy="2984000"/>
            <a:chOff x="99621" y="837"/>
            <a:chExt cx="9401953" cy="2984000"/>
          </a:xfrm>
        </p:grpSpPr>
        <p:sp>
          <p:nvSpPr>
            <p:cNvPr id="188" name="Shape 188"/>
            <p:cNvSpPr/>
            <p:nvPr/>
          </p:nvSpPr>
          <p:spPr>
            <a:xfrm>
              <a:off x="99621" y="837"/>
              <a:ext cx="4029408" cy="2558674"/>
            </a:xfrm>
            <a:prstGeom prst="roundRect">
              <a:avLst>
                <a:gd name="adj" fmla="val 10000"/>
              </a:avLst>
            </a:prstGeom>
            <a:solidFill>
              <a:srgbClr val="758A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9" name="Shape 189"/>
            <p:cNvSpPr/>
            <p:nvPr/>
          </p:nvSpPr>
          <p:spPr>
            <a:xfrm>
              <a:off x="547333" y="426163"/>
              <a:ext cx="4029408" cy="2558674"/>
            </a:xfrm>
            <a:prstGeom prst="roundRect">
              <a:avLst>
                <a:gd name="adj" fmla="val 10000"/>
              </a:avLst>
            </a:prstGeom>
            <a:solidFill>
              <a:schemeClr val="lt1">
                <a:alpha val="89803"/>
              </a:schemeClr>
            </a:solidFill>
            <a:ln w="15875" cap="flat" cmpd="sng">
              <a:solidFill>
                <a:srgbClr val="758A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0" name="Shape 190"/>
            <p:cNvSpPr txBox="1"/>
            <p:nvPr/>
          </p:nvSpPr>
          <p:spPr>
            <a:xfrm>
              <a:off x="622274" y="501104"/>
              <a:ext cx="3879526" cy="2408792"/>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dk1"/>
                </a:buClr>
                <a:buSzPts val="4000"/>
                <a:buFont typeface="Garamond"/>
                <a:buNone/>
              </a:pPr>
              <a:r>
                <a:rPr lang="en-US" sz="4000" b="0" i="0" u="none" strike="noStrike" cap="none" dirty="0">
                  <a:solidFill>
                    <a:schemeClr val="dk1"/>
                  </a:solidFill>
                  <a:latin typeface="Garamond"/>
                  <a:ea typeface="Garamond"/>
                  <a:cs typeface="Garamond"/>
                  <a:sym typeface="Garamond"/>
                </a:rPr>
                <a:t>What knowledge do pre-service have of dialectical code switching?</a:t>
              </a:r>
              <a:endParaRPr dirty="0"/>
            </a:p>
          </p:txBody>
        </p:sp>
        <p:sp>
          <p:nvSpPr>
            <p:cNvPr id="191" name="Shape 191"/>
            <p:cNvSpPr/>
            <p:nvPr/>
          </p:nvSpPr>
          <p:spPr>
            <a:xfrm>
              <a:off x="5024454" y="837"/>
              <a:ext cx="4029408" cy="2558674"/>
            </a:xfrm>
            <a:prstGeom prst="roundRect">
              <a:avLst>
                <a:gd name="adj" fmla="val 10000"/>
              </a:avLst>
            </a:prstGeom>
            <a:solidFill>
              <a:srgbClr val="758A2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2" name="Shape 192"/>
            <p:cNvSpPr/>
            <p:nvPr/>
          </p:nvSpPr>
          <p:spPr>
            <a:xfrm>
              <a:off x="5472166" y="426163"/>
              <a:ext cx="4029408" cy="2558674"/>
            </a:xfrm>
            <a:prstGeom prst="roundRect">
              <a:avLst>
                <a:gd name="adj" fmla="val 10000"/>
              </a:avLst>
            </a:prstGeom>
            <a:solidFill>
              <a:schemeClr val="lt1">
                <a:alpha val="89803"/>
              </a:schemeClr>
            </a:solidFill>
            <a:ln w="15875" cap="flat" cmpd="sng">
              <a:solidFill>
                <a:srgbClr val="758A2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93" name="Shape 193"/>
            <p:cNvSpPr txBox="1"/>
            <p:nvPr/>
          </p:nvSpPr>
          <p:spPr>
            <a:xfrm>
              <a:off x="5547107" y="501104"/>
              <a:ext cx="3879526" cy="2408792"/>
            </a:xfrm>
            <a:prstGeom prst="rect">
              <a:avLst/>
            </a:prstGeom>
            <a:noFill/>
            <a:ln>
              <a:noFill/>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chemeClr val="dk1"/>
                </a:buClr>
                <a:buSzPts val="4000"/>
                <a:buFont typeface="Garamond"/>
                <a:buNone/>
              </a:pPr>
              <a:r>
                <a:rPr lang="en-US" sz="4000" b="0" i="0" u="none" strike="noStrike" cap="none" dirty="0">
                  <a:solidFill>
                    <a:schemeClr val="dk1"/>
                  </a:solidFill>
                  <a:latin typeface="Garamond"/>
                  <a:ea typeface="Garamond"/>
                  <a:cs typeface="Garamond"/>
                  <a:sym typeface="Garamond"/>
                </a:rPr>
                <a:t>Is code switching important for teachers to understand?</a:t>
              </a:r>
              <a:endParaRPr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Shape 198"/>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99" name="Shape 199"/>
          <p:cNvSpPr/>
          <p:nvPr/>
        </p:nvSpPr>
        <p:spPr>
          <a:xfrm>
            <a:off x="4654296" y="0"/>
            <a:ext cx="7537704" cy="68580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00" name="Shape 200"/>
          <p:cNvSpPr/>
          <p:nvPr/>
        </p:nvSpPr>
        <p:spPr>
          <a:xfrm>
            <a:off x="474663" y="469900"/>
            <a:ext cx="3695002" cy="5918200"/>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01" name="Shape 201"/>
          <p:cNvSpPr/>
          <p:nvPr/>
        </p:nvSpPr>
        <p:spPr>
          <a:xfrm>
            <a:off x="639668" y="635508"/>
            <a:ext cx="3364992" cy="5586984"/>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txBox="1">
            <a:spLocks noGrp="1"/>
          </p:cNvSpPr>
          <p:nvPr>
            <p:ph type="title"/>
          </p:nvPr>
        </p:nvSpPr>
        <p:spPr>
          <a:xfrm>
            <a:off x="952108" y="954756"/>
            <a:ext cx="2730414" cy="494600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400"/>
              <a:buFont typeface="Garamond"/>
              <a:buNone/>
            </a:pPr>
            <a:r>
              <a:rPr lang="en-US" sz="3400" b="0" i="0" u="none" strike="noStrike" cap="none">
                <a:solidFill>
                  <a:srgbClr val="FFFFFF"/>
                </a:solidFill>
                <a:latin typeface="Garamond"/>
                <a:ea typeface="Garamond"/>
                <a:cs typeface="Garamond"/>
                <a:sym typeface="Garamond"/>
              </a:rPr>
              <a:t>Methodology </a:t>
            </a:r>
            <a:endParaRPr/>
          </a:p>
        </p:txBody>
      </p:sp>
      <p:sp>
        <p:nvSpPr>
          <p:cNvPr id="203" name="Shape 203"/>
          <p:cNvSpPr txBox="1">
            <a:spLocks noGrp="1"/>
          </p:cNvSpPr>
          <p:nvPr>
            <p:ph type="body" idx="1"/>
          </p:nvPr>
        </p:nvSpPr>
        <p:spPr>
          <a:xfrm>
            <a:off x="5140934" y="469900"/>
            <a:ext cx="6517666" cy="5405968"/>
          </a:xfrm>
          <a:prstGeom prst="rect">
            <a:avLst/>
          </a:prstGeom>
          <a:noFill/>
          <a:ln>
            <a:noFill/>
          </a:ln>
        </p:spPr>
        <p:txBody>
          <a:bodyPr spcFirstLastPara="1" wrap="square" lIns="91425" tIns="45700" rIns="91425" bIns="45700" anchor="ctr" anchorCtr="0">
            <a:noAutofit/>
          </a:bodyPr>
          <a:lstStyle/>
          <a:p>
            <a:pPr marL="518160" indent="-342900">
              <a:spcBef>
                <a:spcPts val="0"/>
              </a:spcBef>
            </a:pPr>
            <a:r>
              <a:rPr lang="en-US" sz="3000" dirty="0"/>
              <a:t>embedded mixed methods </a:t>
            </a:r>
            <a:r>
              <a:rPr lang="en-US" sz="3000" dirty="0" smtClean="0"/>
              <a:t>design.</a:t>
            </a:r>
            <a:r>
              <a:rPr lang="en-US" sz="3000" dirty="0"/>
              <a:t/>
            </a:r>
            <a:br>
              <a:rPr lang="en-US" sz="3000" dirty="0"/>
            </a:br>
            <a:endParaRPr lang="en-US" sz="3000" dirty="0"/>
          </a:p>
          <a:p>
            <a:pPr marL="518160" indent="-342900">
              <a:spcBef>
                <a:spcPts val="0"/>
              </a:spcBef>
            </a:pPr>
            <a:r>
              <a:rPr lang="en-US" sz="3000" b="0" i="0" u="none" strike="noStrike" cap="none" dirty="0">
                <a:solidFill>
                  <a:srgbClr val="262626"/>
                </a:solidFill>
                <a:sym typeface="Garamond"/>
              </a:rPr>
              <a:t>Likert scale online survey </a:t>
            </a:r>
            <a:r>
              <a:rPr lang="en-US" sz="3000" b="0" i="0" u="none" strike="noStrike" cap="none" dirty="0" smtClean="0">
                <a:solidFill>
                  <a:srgbClr val="262626"/>
                </a:solidFill>
                <a:sym typeface="Garamond"/>
              </a:rPr>
              <a:t>instrument.</a:t>
            </a:r>
            <a:r>
              <a:rPr lang="en-US" sz="3000" b="0" i="0" u="none" strike="noStrike" cap="none" dirty="0">
                <a:solidFill>
                  <a:srgbClr val="262626"/>
                </a:solidFill>
                <a:sym typeface="Garamond"/>
              </a:rPr>
              <a:t/>
            </a:r>
            <a:br>
              <a:rPr lang="en-US" sz="3000" b="0" i="0" u="none" strike="noStrike" cap="none" dirty="0">
                <a:solidFill>
                  <a:srgbClr val="262626"/>
                </a:solidFill>
                <a:sym typeface="Garamond"/>
              </a:rPr>
            </a:br>
            <a:endParaRPr lang="en-US" sz="3000" b="0" i="0" u="none" strike="noStrike" cap="none" dirty="0">
              <a:solidFill>
                <a:srgbClr val="262626"/>
              </a:solidFill>
              <a:sym typeface="Garamond"/>
            </a:endParaRPr>
          </a:p>
          <a:p>
            <a:pPr marL="518160" indent="-342900">
              <a:spcBef>
                <a:spcPts val="0"/>
              </a:spcBef>
            </a:pPr>
            <a:r>
              <a:rPr lang="en-US" sz="3000" dirty="0"/>
              <a:t>semi-structured, open-ended </a:t>
            </a:r>
            <a:r>
              <a:rPr lang="en-US" sz="3000" dirty="0" smtClean="0"/>
              <a:t>interviews.</a:t>
            </a:r>
            <a:endParaRPr sz="3000" b="0" i="0" u="none" strike="noStrike" cap="none" dirty="0">
              <a:solidFill>
                <a:srgbClr val="262626"/>
              </a:solidFill>
              <a:sym typeface="Garamond"/>
            </a:endParaRPr>
          </a:p>
        </p:txBody>
      </p:sp>
    </p:spTree>
    <p:extLst>
      <p:ext uri="{BB962C8B-B14F-4D97-AF65-F5344CB8AC3E}">
        <p14:creationId xmlns:p14="http://schemas.microsoft.com/office/powerpoint/2010/main" val="714387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7"/>
        <p:cNvGrpSpPr/>
        <p:nvPr/>
      </p:nvGrpSpPr>
      <p:grpSpPr>
        <a:xfrm>
          <a:off x="0" y="0"/>
          <a:ext cx="0" cy="0"/>
          <a:chOff x="0" y="0"/>
          <a:chExt cx="0" cy="0"/>
        </a:xfrm>
      </p:grpSpPr>
      <p:sp>
        <p:nvSpPr>
          <p:cNvPr id="198" name="Shape 198"/>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199" name="Shape 199"/>
          <p:cNvSpPr/>
          <p:nvPr/>
        </p:nvSpPr>
        <p:spPr>
          <a:xfrm>
            <a:off x="4654296" y="0"/>
            <a:ext cx="7537704" cy="6858000"/>
          </a:xfrm>
          <a:prstGeom prst="rect">
            <a:avLst/>
          </a:prstGeom>
          <a:gradFill>
            <a:gsLst>
              <a:gs pos="0">
                <a:schemeClr val="lt1"/>
              </a:gs>
              <a:gs pos="30000">
                <a:schemeClr val="lt1"/>
              </a:gs>
              <a:gs pos="61000">
                <a:srgbClr val="F7F7F7"/>
              </a:gs>
              <a:gs pos="97000">
                <a:srgbClr val="E4E4E4"/>
              </a:gs>
              <a:gs pos="100000">
                <a:srgbClr val="E4E4E4"/>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00" name="Shape 200"/>
          <p:cNvSpPr/>
          <p:nvPr/>
        </p:nvSpPr>
        <p:spPr>
          <a:xfrm>
            <a:off x="474663" y="469900"/>
            <a:ext cx="3695002" cy="5918200"/>
          </a:xfrm>
          <a:prstGeom prst="rect">
            <a:avLst/>
          </a:prstGeom>
          <a:solidFill>
            <a:srgbClr val="363636"/>
          </a:solidFill>
          <a:ln>
            <a:noFill/>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Garamond"/>
              <a:ea typeface="Garamond"/>
              <a:cs typeface="Garamond"/>
              <a:sym typeface="Garamond"/>
            </a:endParaRPr>
          </a:p>
        </p:txBody>
      </p:sp>
      <p:sp>
        <p:nvSpPr>
          <p:cNvPr id="201" name="Shape 201"/>
          <p:cNvSpPr/>
          <p:nvPr/>
        </p:nvSpPr>
        <p:spPr>
          <a:xfrm>
            <a:off x="639668" y="635508"/>
            <a:ext cx="3364992" cy="5586984"/>
          </a:xfrm>
          <a:prstGeom prst="rect">
            <a:avLst/>
          </a:prstGeom>
          <a:noFill/>
          <a:ln w="15875" cap="flat" cmpd="sng">
            <a:solidFill>
              <a:schemeClr val="accent1"/>
            </a:solidFill>
            <a:prstDash val="solid"/>
            <a:miter lim="800000"/>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txBox="1">
            <a:spLocks noGrp="1"/>
          </p:cNvSpPr>
          <p:nvPr>
            <p:ph type="title"/>
          </p:nvPr>
        </p:nvSpPr>
        <p:spPr>
          <a:xfrm>
            <a:off x="952108" y="954756"/>
            <a:ext cx="2730414" cy="494600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FFFFFF"/>
              </a:buClr>
              <a:buSzPts val="3400"/>
              <a:buFont typeface="Garamond"/>
              <a:buNone/>
            </a:pPr>
            <a:r>
              <a:rPr lang="en-US" sz="3400" b="0" i="0" u="none" strike="noStrike" cap="none" dirty="0">
                <a:solidFill>
                  <a:srgbClr val="FFFFFF"/>
                </a:solidFill>
                <a:latin typeface="Garamond"/>
                <a:ea typeface="Garamond"/>
                <a:cs typeface="Garamond"/>
                <a:sym typeface="Garamond"/>
              </a:rPr>
              <a:t>Participants</a:t>
            </a:r>
            <a:endParaRPr dirty="0"/>
          </a:p>
        </p:txBody>
      </p:sp>
      <p:sp>
        <p:nvSpPr>
          <p:cNvPr id="203" name="Shape 203"/>
          <p:cNvSpPr txBox="1">
            <a:spLocks noGrp="1"/>
          </p:cNvSpPr>
          <p:nvPr>
            <p:ph type="body" idx="1"/>
          </p:nvPr>
        </p:nvSpPr>
        <p:spPr>
          <a:xfrm>
            <a:off x="5140934" y="469900"/>
            <a:ext cx="6517666" cy="5405968"/>
          </a:xfrm>
          <a:prstGeom prst="rect">
            <a:avLst/>
          </a:prstGeom>
          <a:noFill/>
          <a:ln>
            <a:noFill/>
          </a:ln>
        </p:spPr>
        <p:txBody>
          <a:bodyPr spcFirstLastPara="1" wrap="square" lIns="91425" tIns="45700" rIns="91425" bIns="45700" anchor="ctr" anchorCtr="0">
            <a:noAutofit/>
          </a:bodyPr>
          <a:lstStyle/>
          <a:p>
            <a:pPr marL="518160" indent="-342900">
              <a:spcBef>
                <a:spcPts val="0"/>
              </a:spcBef>
            </a:pPr>
            <a:r>
              <a:rPr lang="en-US" sz="3000" dirty="0"/>
              <a:t>Pre-service teachers in an undergraduate teacher preparation </a:t>
            </a:r>
            <a:r>
              <a:rPr lang="en-US" sz="3000" dirty="0" smtClean="0"/>
              <a:t>program.</a:t>
            </a:r>
            <a:endParaRPr lang="en-US" sz="3000" dirty="0"/>
          </a:p>
          <a:p>
            <a:pPr marL="518160" indent="-342900">
              <a:spcBef>
                <a:spcPts val="0"/>
              </a:spcBef>
            </a:pPr>
            <a:r>
              <a:rPr lang="en-US" sz="3000" b="0" i="0" u="none" strike="noStrike" cap="none" dirty="0">
                <a:solidFill>
                  <a:srgbClr val="262626"/>
                </a:solidFill>
                <a:sym typeface="Garamond"/>
              </a:rPr>
              <a:t>Elementary, middle, and high school prospective </a:t>
            </a:r>
            <a:r>
              <a:rPr lang="en-US" sz="3000" b="0" i="0" u="none" strike="noStrike" cap="none" dirty="0" smtClean="0">
                <a:solidFill>
                  <a:srgbClr val="262626"/>
                </a:solidFill>
                <a:sym typeface="Garamond"/>
              </a:rPr>
              <a:t>teachers.</a:t>
            </a:r>
            <a:endParaRPr lang="en-US" sz="3000" b="0" i="0" u="none" strike="noStrike" cap="none" dirty="0">
              <a:solidFill>
                <a:srgbClr val="262626"/>
              </a:solidFill>
              <a:sym typeface="Garamond"/>
            </a:endParaRPr>
          </a:p>
          <a:p>
            <a:pPr marL="518160" indent="-342900">
              <a:spcBef>
                <a:spcPts val="0"/>
              </a:spcBef>
            </a:pPr>
            <a:r>
              <a:rPr lang="en-US" sz="3000" dirty="0"/>
              <a:t>Recruited </a:t>
            </a:r>
            <a:r>
              <a:rPr lang="en-US" sz="3000" dirty="0" smtClean="0"/>
              <a:t>voluntarily.</a:t>
            </a:r>
            <a:endParaRPr lang="en-US" sz="3000" dirty="0"/>
          </a:p>
          <a:p>
            <a:pPr marL="518160" indent="-342900">
              <a:spcBef>
                <a:spcPts val="0"/>
              </a:spcBef>
            </a:pPr>
            <a:r>
              <a:rPr lang="en-US" sz="3000" b="0" i="0" u="none" strike="noStrike" cap="none" dirty="0">
                <a:solidFill>
                  <a:srgbClr val="262626"/>
                </a:solidFill>
                <a:sym typeface="Garamond"/>
              </a:rPr>
              <a:t>Student teachers included, no certified classroom </a:t>
            </a:r>
            <a:r>
              <a:rPr lang="en-US" sz="3000" b="0" i="0" u="none" strike="noStrike" cap="none" dirty="0" smtClean="0">
                <a:solidFill>
                  <a:srgbClr val="262626"/>
                </a:solidFill>
                <a:sym typeface="Garamond"/>
              </a:rPr>
              <a:t>teachers.</a:t>
            </a:r>
            <a:endParaRPr lang="en-US" sz="3000" b="0" i="0" u="none" strike="noStrike" cap="none" dirty="0">
              <a:solidFill>
                <a:srgbClr val="262626"/>
              </a:solidFill>
              <a:sym typeface="Garamond"/>
            </a:endParaRPr>
          </a:p>
          <a:p>
            <a:pPr marL="518160" indent="-342900">
              <a:spcBef>
                <a:spcPts val="0"/>
              </a:spcBef>
            </a:pPr>
            <a:r>
              <a:rPr lang="en-US" sz="3000" dirty="0"/>
              <a:t>Study included interns and students that have taken ELA and SS coursework, final </a:t>
            </a:r>
            <a:r>
              <a:rPr lang="en-US" sz="3000" dirty="0" smtClean="0"/>
              <a:t>classes.</a:t>
            </a:r>
            <a:endParaRPr sz="3000" b="0" i="0" u="none" strike="noStrike" cap="none" dirty="0">
              <a:solidFill>
                <a:srgbClr val="262626"/>
              </a:solidFill>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502457" y="615462"/>
            <a:ext cx="9540681" cy="7385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400"/>
              <a:buFont typeface="Garamond"/>
              <a:buNone/>
            </a:pPr>
            <a:r>
              <a:rPr lang="en-US" dirty="0"/>
              <a:t>Gender</a:t>
            </a:r>
            <a:r>
              <a:rPr lang="en-US" sz="4400" b="0" i="0" u="none" strike="noStrike" cap="none" dirty="0">
                <a:solidFill>
                  <a:srgbClr val="262626"/>
                </a:solidFill>
                <a:latin typeface="Garamond"/>
                <a:ea typeface="Garamond"/>
                <a:cs typeface="Garamond"/>
                <a:sym typeface="Garamond"/>
              </a:rPr>
              <a:t> Data</a:t>
            </a:r>
            <a:endParaRPr dirty="0"/>
          </a:p>
        </p:txBody>
      </p:sp>
      <p:sp>
        <p:nvSpPr>
          <p:cNvPr id="229" name="Shape 229"/>
          <p:cNvSpPr txBox="1"/>
          <p:nvPr/>
        </p:nvSpPr>
        <p:spPr>
          <a:xfrm>
            <a:off x="3000144" y="1188403"/>
            <a:ext cx="6108686" cy="3312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p:txBody>
      </p:sp>
      <p:pic>
        <p:nvPicPr>
          <p:cNvPr id="6" name="Picture 5" descr="Picture 1"/>
          <p:cNvPicPr/>
          <p:nvPr/>
        </p:nvPicPr>
        <p:blipFill>
          <a:blip r:embed="rId3" cstate="print"/>
          <a:stretch>
            <a:fillRect/>
          </a:stretch>
        </p:blipFill>
        <p:spPr>
          <a:xfrm>
            <a:off x="986319" y="1898033"/>
            <a:ext cx="4878209" cy="3519787"/>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266178869"/>
              </p:ext>
            </p:extLst>
          </p:nvPr>
        </p:nvGraphicFramePr>
        <p:xfrm>
          <a:off x="5749290" y="1519626"/>
          <a:ext cx="5293848" cy="4012493"/>
        </p:xfrm>
        <a:graphic>
          <a:graphicData uri="http://schemas.openxmlformats.org/drawingml/2006/table">
            <a:tbl>
              <a:tblPr firstRow="1" firstCol="1" bandRow="1"/>
              <a:tblGrid>
                <a:gridCol w="1764616">
                  <a:extLst>
                    <a:ext uri="{9D8B030D-6E8A-4147-A177-3AD203B41FA5}">
                      <a16:colId xmlns="" xmlns:a16="http://schemas.microsoft.com/office/drawing/2014/main" val="20000"/>
                    </a:ext>
                  </a:extLst>
                </a:gridCol>
                <a:gridCol w="1764616">
                  <a:extLst>
                    <a:ext uri="{9D8B030D-6E8A-4147-A177-3AD203B41FA5}">
                      <a16:colId xmlns="" xmlns:a16="http://schemas.microsoft.com/office/drawing/2014/main" val="20001"/>
                    </a:ext>
                  </a:extLst>
                </a:gridCol>
                <a:gridCol w="1764616">
                  <a:extLst>
                    <a:ext uri="{9D8B030D-6E8A-4147-A177-3AD203B41FA5}">
                      <a16:colId xmlns="" xmlns:a16="http://schemas.microsoft.com/office/drawing/2014/main" val="20002"/>
                    </a:ext>
                  </a:extLst>
                </a:gridCol>
              </a:tblGrid>
              <a:tr h="778619">
                <a:tc>
                  <a:txBody>
                    <a:bodyPr/>
                    <a:lstStyle/>
                    <a:p>
                      <a:pPr marL="0" marR="0" algn="r">
                        <a:lnSpc>
                          <a:spcPct val="115000"/>
                        </a:lnSpc>
                        <a:spcBef>
                          <a:spcPts val="0"/>
                        </a:spcBef>
                        <a:spcAft>
                          <a:spcPts val="0"/>
                        </a:spcAft>
                      </a:pPr>
                      <a:r>
                        <a:rPr lang="en-US" sz="2500" b="1" u="none" dirty="0">
                          <a:effectLst/>
                          <a:latin typeface="Garamond" charset="0"/>
                          <a:ea typeface="Garamond" charset="0"/>
                          <a:cs typeface="Garamond" charset="0"/>
                        </a:rPr>
                        <a:t>Answer</a:t>
                      </a:r>
                    </a:p>
                  </a:txBody>
                  <a:tcPr marL="68580" marR="68580" marT="0" marB="0" anchor="ctr">
                    <a:lnL>
                      <a:noFill/>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1" u="none" dirty="0">
                          <a:effectLst/>
                          <a:latin typeface="Garamond" charset="0"/>
                          <a:ea typeface="Garamond" charset="0"/>
                          <a:cs typeface="Garamond" charset="0"/>
                        </a:rPr>
                        <a:t>%</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1" u="none" dirty="0">
                          <a:effectLst/>
                          <a:latin typeface="Garamond" charset="0"/>
                          <a:ea typeface="Garamond" charset="0"/>
                          <a:cs typeface="Garamond" charset="0"/>
                        </a:rPr>
                        <a:t>Count</a:t>
                      </a:r>
                    </a:p>
                  </a:txBody>
                  <a:tcPr marL="68580" marR="68580" marT="0" marB="0" anchor="ctr">
                    <a:lnL w="12700" cap="flat" cmpd="sng" algn="ctr">
                      <a:solidFill>
                        <a:srgbClr val="CCCCCC"/>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1077958">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Male</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13.64%</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3</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1077958">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Female</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86.36%</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19</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1077958">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Total</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100%</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22</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1123764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1502457" y="615462"/>
            <a:ext cx="9540681" cy="73855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262626"/>
              </a:buClr>
              <a:buSzPts val="4400"/>
              <a:buFont typeface="Garamond"/>
              <a:buNone/>
            </a:pPr>
            <a:r>
              <a:rPr lang="en-US" sz="4400" b="0" i="0" u="none" strike="noStrike" cap="none" dirty="0">
                <a:solidFill>
                  <a:srgbClr val="262626"/>
                </a:solidFill>
                <a:latin typeface="Garamond"/>
                <a:ea typeface="Garamond"/>
                <a:cs typeface="Garamond"/>
                <a:sym typeface="Garamond"/>
              </a:rPr>
              <a:t>Demographic Data</a:t>
            </a:r>
            <a:endParaRPr dirty="0"/>
          </a:p>
        </p:txBody>
      </p:sp>
      <p:sp>
        <p:nvSpPr>
          <p:cNvPr id="229" name="Shape 229"/>
          <p:cNvSpPr txBox="1"/>
          <p:nvPr/>
        </p:nvSpPr>
        <p:spPr>
          <a:xfrm>
            <a:off x="3000144" y="1188403"/>
            <a:ext cx="6108686" cy="33122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dirty="0"/>
          </a:p>
        </p:txBody>
      </p:sp>
      <p:graphicFrame>
        <p:nvGraphicFramePr>
          <p:cNvPr id="3" name="Table 2"/>
          <p:cNvGraphicFramePr>
            <a:graphicFrameLocks noGrp="1"/>
          </p:cNvGraphicFramePr>
          <p:nvPr>
            <p:extLst>
              <p:ext uri="{D42A27DB-BD31-4B8C-83A1-F6EECF244321}">
                <p14:modId xmlns:p14="http://schemas.microsoft.com/office/powerpoint/2010/main" val="2108774901"/>
              </p:ext>
            </p:extLst>
          </p:nvPr>
        </p:nvGraphicFramePr>
        <p:xfrm>
          <a:off x="5996355" y="1519624"/>
          <a:ext cx="4900245" cy="4283301"/>
        </p:xfrm>
        <a:graphic>
          <a:graphicData uri="http://schemas.openxmlformats.org/drawingml/2006/table">
            <a:tbl>
              <a:tblPr firstRow="1" firstCol="1" bandRow="1"/>
              <a:tblGrid>
                <a:gridCol w="1633415">
                  <a:extLst>
                    <a:ext uri="{9D8B030D-6E8A-4147-A177-3AD203B41FA5}">
                      <a16:colId xmlns="" xmlns:a16="http://schemas.microsoft.com/office/drawing/2014/main" val="20000"/>
                    </a:ext>
                  </a:extLst>
                </a:gridCol>
                <a:gridCol w="1633415">
                  <a:extLst>
                    <a:ext uri="{9D8B030D-6E8A-4147-A177-3AD203B41FA5}">
                      <a16:colId xmlns="" xmlns:a16="http://schemas.microsoft.com/office/drawing/2014/main" val="20001"/>
                    </a:ext>
                  </a:extLst>
                </a:gridCol>
                <a:gridCol w="1633415">
                  <a:extLst>
                    <a:ext uri="{9D8B030D-6E8A-4147-A177-3AD203B41FA5}">
                      <a16:colId xmlns="" xmlns:a16="http://schemas.microsoft.com/office/drawing/2014/main" val="20002"/>
                    </a:ext>
                  </a:extLst>
                </a:gridCol>
              </a:tblGrid>
              <a:tr h="610286">
                <a:tc>
                  <a:txBody>
                    <a:bodyPr/>
                    <a:lstStyle/>
                    <a:p>
                      <a:pPr marL="0" marR="0" algn="r">
                        <a:lnSpc>
                          <a:spcPct val="115000"/>
                        </a:lnSpc>
                        <a:spcBef>
                          <a:spcPts val="0"/>
                        </a:spcBef>
                        <a:spcAft>
                          <a:spcPts val="0"/>
                        </a:spcAft>
                      </a:pPr>
                      <a:r>
                        <a:rPr lang="en-US" sz="2500" b="1" dirty="0">
                          <a:effectLst/>
                          <a:latin typeface="Garamond" charset="0"/>
                          <a:ea typeface="Garamond" charset="0"/>
                          <a:cs typeface="Garamond" charset="0"/>
                        </a:rPr>
                        <a:t>Answer</a:t>
                      </a:r>
                    </a:p>
                  </a:txBody>
                  <a:tcPr marL="68580" marR="68580" marT="0" marB="0" anchor="ctr">
                    <a:lnL>
                      <a:noFill/>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1" dirty="0">
                          <a:effectLst/>
                          <a:latin typeface="Garamond" charset="0"/>
                          <a:ea typeface="Garamond" charset="0"/>
                          <a:cs typeface="Garamond" charset="0"/>
                        </a:rPr>
                        <a:t>%</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b="1" dirty="0">
                          <a:effectLst/>
                          <a:latin typeface="Garamond" charset="0"/>
                          <a:ea typeface="Garamond" charset="0"/>
                          <a:cs typeface="Garamond" charset="0"/>
                        </a:rPr>
                        <a:t>Count</a:t>
                      </a:r>
                    </a:p>
                  </a:txBody>
                  <a:tcPr marL="68580" marR="68580" marT="0" marB="0" anchor="ctr">
                    <a:lnL w="12700" cap="flat" cmpd="sng" algn="ctr">
                      <a:solidFill>
                        <a:srgbClr val="CCCCCC"/>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 xmlns:a16="http://schemas.microsoft.com/office/drawing/2014/main" val="10000"/>
                  </a:ext>
                </a:extLst>
              </a:tr>
              <a:tr h="918253">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African American</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22.73%</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5</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1"/>
                  </a:ext>
                </a:extLst>
              </a:tr>
              <a:tr h="459127">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Caucasian</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63.64%</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14</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2"/>
                  </a:ext>
                </a:extLst>
              </a:tr>
              <a:tr h="459127">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Hispanic</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9.09%</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2</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3"/>
                  </a:ext>
                </a:extLst>
              </a:tr>
              <a:tr h="459127">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Indian</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0.00%</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0</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4"/>
                  </a:ext>
                </a:extLst>
              </a:tr>
              <a:tr h="459127">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Asian</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0.00%</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0</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5"/>
                  </a:ext>
                </a:extLst>
              </a:tr>
              <a:tr h="459127">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Other</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4.55%</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1</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FFFFFF"/>
                    </a:solidFill>
                  </a:tcPr>
                </a:tc>
                <a:extLst>
                  <a:ext uri="{0D108BD9-81ED-4DB2-BD59-A6C34878D82A}">
                    <a16:rowId xmlns="" xmlns:a16="http://schemas.microsoft.com/office/drawing/2014/main" val="10006"/>
                  </a:ext>
                </a:extLst>
              </a:tr>
              <a:tr h="459127">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Total</a:t>
                      </a:r>
                    </a:p>
                  </a:txBody>
                  <a:tcPr marL="68580" marR="68580" marT="0" marB="0" anchor="ctr">
                    <a:lnL>
                      <a:noFill/>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2500">
                          <a:effectLst/>
                          <a:latin typeface="Garamond" charset="0"/>
                          <a:ea typeface="Garamond" charset="0"/>
                          <a:cs typeface="Garamond" charset="0"/>
                        </a:rPr>
                        <a:t>100%</a:t>
                      </a:r>
                    </a:p>
                  </a:txBody>
                  <a:tcPr marL="68580" marR="68580" marT="0" marB="0" anchor="ctr">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a:noFill/>
                    </a:lnB>
                    <a:solidFill>
                      <a:srgbClr val="FFFFFF"/>
                    </a:solidFill>
                  </a:tcPr>
                </a:tc>
                <a:tc>
                  <a:txBody>
                    <a:bodyPr/>
                    <a:lstStyle/>
                    <a:p>
                      <a:pPr marL="0" marR="0" algn="r">
                        <a:lnSpc>
                          <a:spcPct val="115000"/>
                        </a:lnSpc>
                        <a:spcBef>
                          <a:spcPts val="0"/>
                        </a:spcBef>
                        <a:spcAft>
                          <a:spcPts val="0"/>
                        </a:spcAft>
                      </a:pPr>
                      <a:r>
                        <a:rPr lang="en-US" sz="2500" dirty="0">
                          <a:effectLst/>
                          <a:latin typeface="Garamond" charset="0"/>
                          <a:ea typeface="Garamond" charset="0"/>
                          <a:cs typeface="Garamond" charset="0"/>
                        </a:rPr>
                        <a:t>22</a:t>
                      </a:r>
                    </a:p>
                  </a:txBody>
                  <a:tcPr marL="68580" marR="68580" marT="0" marB="0" anchor="ctr">
                    <a:lnL w="12700" cap="flat" cmpd="sng" algn="ctr">
                      <a:solidFill>
                        <a:srgbClr val="CCCCCC"/>
                      </a:solidFill>
                      <a:prstDash val="solid"/>
                      <a:round/>
                      <a:headEnd type="none" w="med" len="med"/>
                      <a:tailEnd type="none" w="med" len="med"/>
                    </a:lnL>
                    <a:lnR>
                      <a:noFill/>
                    </a:lnR>
                    <a:lnT w="12700" cap="flat" cmpd="sng" algn="ctr">
                      <a:solidFill>
                        <a:srgbClr val="CCCCCC"/>
                      </a:solidFill>
                      <a:prstDash val="solid"/>
                      <a:round/>
                      <a:headEnd type="none" w="med" len="med"/>
                      <a:tailEnd type="none" w="med" len="med"/>
                    </a:lnT>
                    <a:lnB>
                      <a:noFill/>
                    </a:lnB>
                    <a:solidFill>
                      <a:srgbClr val="FFFFFF"/>
                    </a:solidFill>
                  </a:tcPr>
                </a:tc>
                <a:extLst>
                  <a:ext uri="{0D108BD9-81ED-4DB2-BD59-A6C34878D82A}">
                    <a16:rowId xmlns="" xmlns:a16="http://schemas.microsoft.com/office/drawing/2014/main" val="10007"/>
                  </a:ext>
                </a:extLst>
              </a:tr>
            </a:tbl>
          </a:graphicData>
        </a:graphic>
      </p:graphicFrame>
      <p:pic>
        <p:nvPicPr>
          <p:cNvPr id="9" name="Picture 8" descr="Picture 2"/>
          <p:cNvPicPr/>
          <p:nvPr/>
        </p:nvPicPr>
        <p:blipFill>
          <a:blip r:embed="rId3" cstate="print"/>
          <a:stretch>
            <a:fillRect/>
          </a:stretch>
        </p:blipFill>
        <p:spPr>
          <a:xfrm>
            <a:off x="1002323" y="1874199"/>
            <a:ext cx="4994033" cy="3928725"/>
          </a:xfrm>
          <a:prstGeom prst="rect">
            <a:avLst/>
          </a:prstGeom>
        </p:spPr>
      </p:pic>
    </p:spTree>
    <p:extLst>
      <p:ext uri="{BB962C8B-B14F-4D97-AF65-F5344CB8AC3E}">
        <p14:creationId xmlns:p14="http://schemas.microsoft.com/office/powerpoint/2010/main" val="938121682"/>
      </p:ext>
    </p:extLst>
  </p:cSld>
  <p:clrMapOvr>
    <a:masterClrMapping/>
  </p:clrMapOvr>
</p:sld>
</file>

<file path=ppt/theme/theme1.xml><?xml version="1.0" encoding="utf-8"?>
<a:theme xmlns:a="http://schemas.openxmlformats.org/drawingml/2006/main" name="Organic">
  <a:themeElements>
    <a:clrScheme name="Organic">
      <a:dk1>
        <a:srgbClr val="000000"/>
      </a:dk1>
      <a:lt1>
        <a:srgbClr val="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675</TotalTime>
  <Words>1322</Words>
  <Application>Microsoft Macintosh PowerPoint</Application>
  <PresentationFormat>Custom</PresentationFormat>
  <Paragraphs>271</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Organic</vt:lpstr>
      <vt:lpstr>Gauging Pre-Service Teachers’ Awareness of Dialectical  Code Switching in  Classroom Settings</vt:lpstr>
      <vt:lpstr>What is Code Switching?</vt:lpstr>
      <vt:lpstr>Purpose Statement</vt:lpstr>
      <vt:lpstr>Related Literature</vt:lpstr>
      <vt:lpstr>Research Questions</vt:lpstr>
      <vt:lpstr>Methodology </vt:lpstr>
      <vt:lpstr>Participants</vt:lpstr>
      <vt:lpstr>Gender Data</vt:lpstr>
      <vt:lpstr>Demographic Data</vt:lpstr>
      <vt:lpstr>Pre-Service Teachers’ Classification</vt:lpstr>
      <vt:lpstr>   Findings for Research Question 1</vt:lpstr>
      <vt:lpstr>Findings for Research Question 1</vt:lpstr>
      <vt:lpstr>Findings for Research Question 1</vt:lpstr>
      <vt:lpstr>Findings for Research Question 1</vt:lpstr>
      <vt:lpstr>Findings for Research Question 1 What knowledge do pre-service have of dialectical code switching? </vt:lpstr>
      <vt:lpstr>Discussion for Research Question 1  What knowledge do pre-service teachers have of dialectical code switching?</vt:lpstr>
      <vt:lpstr>   Findings for Research Question 2</vt:lpstr>
      <vt:lpstr>Findings for Research Question 2 Is code switching important for teachers to understand? </vt:lpstr>
      <vt:lpstr>Discussion for Research Question 2 Is code switching important for teachers to understand?  </vt:lpstr>
      <vt:lpstr>Recommendations for Future Research</vt:lpstr>
      <vt:lpstr>Conclusions</vt:lpstr>
      <vt:lpstr>Conclusions</vt:lpstr>
      <vt:lpstr>References </vt:lpstr>
      <vt:lpstr>Contact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Drake Curette Tilisa Thibodeaux</dc:title>
  <cp:lastModifiedBy>Guest User</cp:lastModifiedBy>
  <cp:revision>111</cp:revision>
  <dcterms:modified xsi:type="dcterms:W3CDTF">2018-04-19T17:52:51Z</dcterms:modified>
</cp:coreProperties>
</file>