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56" r:id="rId3"/>
    <p:sldId id="271" r:id="rId4"/>
    <p:sldId id="262" r:id="rId5"/>
    <p:sldId id="260" r:id="rId6"/>
    <p:sldId id="257" r:id="rId7"/>
    <p:sldId id="266" r:id="rId8"/>
    <p:sldId id="267" r:id="rId9"/>
    <p:sldId id="263" r:id="rId10"/>
    <p:sldId id="258" r:id="rId11"/>
    <p:sldId id="268" r:id="rId12"/>
    <p:sldId id="261"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37D89-1B28-1B45-9D98-DCE24BD7FBD3}" v="39" dt="2024-03-19T14:35:23.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4719"/>
  </p:normalViewPr>
  <p:slideViewPr>
    <p:cSldViewPr snapToGrid="0">
      <p:cViewPr varScale="1">
        <p:scale>
          <a:sx n="148" d="100"/>
          <a:sy n="148" d="100"/>
        </p:scale>
        <p:origin x="10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isa N. Thibodeaux" userId="f712c16a-b257-482e-8e33-4dfc3a3a5a93" providerId="ADAL" clId="{6FC8EEEA-286B-4249-BC0A-624930347239}"/>
    <pc:docChg chg="modSld sldOrd">
      <pc:chgData name="Tilisa N. Thibodeaux" userId="f712c16a-b257-482e-8e33-4dfc3a3a5a93" providerId="ADAL" clId="{6FC8EEEA-286B-4249-BC0A-624930347239}" dt="2024-03-18T20:14:24.329" v="16" actId="20578"/>
      <pc:docMkLst>
        <pc:docMk/>
      </pc:docMkLst>
      <pc:sldChg chg="modSp mod ord">
        <pc:chgData name="Tilisa N. Thibodeaux" userId="f712c16a-b257-482e-8e33-4dfc3a3a5a93" providerId="ADAL" clId="{6FC8EEEA-286B-4249-BC0A-624930347239}" dt="2024-03-18T20:14:24.329" v="16" actId="20578"/>
        <pc:sldMkLst>
          <pc:docMk/>
          <pc:sldMk cId="2277028065" sldId="261"/>
        </pc:sldMkLst>
        <pc:spChg chg="mod">
          <ac:chgData name="Tilisa N. Thibodeaux" userId="f712c16a-b257-482e-8e33-4dfc3a3a5a93" providerId="ADAL" clId="{6FC8EEEA-286B-4249-BC0A-624930347239}" dt="2024-03-18T20:14:12.944" v="14" actId="20577"/>
          <ac:spMkLst>
            <pc:docMk/>
            <pc:sldMk cId="2277028065" sldId="261"/>
            <ac:spMk id="2" creationId="{64C74249-84A1-5516-1B2D-14095D5F8C62}"/>
          </ac:spMkLst>
        </pc:spChg>
      </pc:sldChg>
      <pc:sldChg chg="modSp mod">
        <pc:chgData name="Tilisa N. Thibodeaux" userId="f712c16a-b257-482e-8e33-4dfc3a3a5a93" providerId="ADAL" clId="{6FC8EEEA-286B-4249-BC0A-624930347239}" dt="2024-03-18T20:13:46.452" v="0" actId="1076"/>
        <pc:sldMkLst>
          <pc:docMk/>
          <pc:sldMk cId="2325370324" sldId="263"/>
        </pc:sldMkLst>
        <pc:spChg chg="mod">
          <ac:chgData name="Tilisa N. Thibodeaux" userId="f712c16a-b257-482e-8e33-4dfc3a3a5a93" providerId="ADAL" clId="{6FC8EEEA-286B-4249-BC0A-624930347239}" dt="2024-03-18T20:13:46.452" v="0" actId="1076"/>
          <ac:spMkLst>
            <pc:docMk/>
            <pc:sldMk cId="2325370324" sldId="263"/>
            <ac:spMk id="6" creationId="{B704E36D-A884-B982-60BC-0BED34D3B2EA}"/>
          </ac:spMkLst>
        </pc:spChg>
      </pc:sldChg>
      <pc:sldChg chg="ord">
        <pc:chgData name="Tilisa N. Thibodeaux" userId="f712c16a-b257-482e-8e33-4dfc3a3a5a93" providerId="ADAL" clId="{6FC8EEEA-286B-4249-BC0A-624930347239}" dt="2024-03-18T20:14:19.729" v="15" actId="20578"/>
        <pc:sldMkLst>
          <pc:docMk/>
          <pc:sldMk cId="2956214134" sldId="268"/>
        </pc:sldMkLst>
      </pc:sldChg>
    </pc:docChg>
  </pc:docChgLst>
  <pc:docChgLst>
    <pc:chgData name="Tilisa N. Thibodeaux" userId="f712c16a-b257-482e-8e33-4dfc3a3a5a93" providerId="ADAL" clId="{BAF37D89-1B28-1B45-9D98-DCE24BD7FBD3}"/>
    <pc:docChg chg="custSel addSld delSld modSld sldOrd">
      <pc:chgData name="Tilisa N. Thibodeaux" userId="f712c16a-b257-482e-8e33-4dfc3a3a5a93" providerId="ADAL" clId="{BAF37D89-1B28-1B45-9D98-DCE24BD7FBD3}" dt="2024-03-19T14:35:23.909" v="169" actId="20577"/>
      <pc:docMkLst>
        <pc:docMk/>
      </pc:docMkLst>
      <pc:sldChg chg="addSp delSp modSp mod">
        <pc:chgData name="Tilisa N. Thibodeaux" userId="f712c16a-b257-482e-8e33-4dfc3a3a5a93" providerId="ADAL" clId="{BAF37D89-1B28-1B45-9D98-DCE24BD7FBD3}" dt="2024-03-19T14:24:27.219" v="125" actId="14100"/>
        <pc:sldMkLst>
          <pc:docMk/>
          <pc:sldMk cId="1890578990" sldId="256"/>
        </pc:sldMkLst>
        <pc:picChg chg="add del mod">
          <ac:chgData name="Tilisa N. Thibodeaux" userId="f712c16a-b257-482e-8e33-4dfc3a3a5a93" providerId="ADAL" clId="{BAF37D89-1B28-1B45-9D98-DCE24BD7FBD3}" dt="2024-03-19T14:24:05.229" v="118"/>
          <ac:picMkLst>
            <pc:docMk/>
            <pc:sldMk cId="1890578990" sldId="256"/>
            <ac:picMk id="2" creationId="{3F0CB5D5-CC11-4D96-E83A-A92B34D3DC35}"/>
          </ac:picMkLst>
        </pc:picChg>
        <pc:picChg chg="del">
          <ac:chgData name="Tilisa N. Thibodeaux" userId="f712c16a-b257-482e-8e33-4dfc3a3a5a93" providerId="ADAL" clId="{BAF37D89-1B28-1B45-9D98-DCE24BD7FBD3}" dt="2024-03-19T14:24:01.247" v="116" actId="478"/>
          <ac:picMkLst>
            <pc:docMk/>
            <pc:sldMk cId="1890578990" sldId="256"/>
            <ac:picMk id="4" creationId="{497A337C-6ED6-3A6C-7999-688F545C4017}"/>
          </ac:picMkLst>
        </pc:picChg>
        <pc:picChg chg="add mod">
          <ac:chgData name="Tilisa N. Thibodeaux" userId="f712c16a-b257-482e-8e33-4dfc3a3a5a93" providerId="ADAL" clId="{BAF37D89-1B28-1B45-9D98-DCE24BD7FBD3}" dt="2024-03-19T14:24:27.219" v="125" actId="14100"/>
          <ac:picMkLst>
            <pc:docMk/>
            <pc:sldMk cId="1890578990" sldId="256"/>
            <ac:picMk id="5" creationId="{F8CFF330-3A51-E152-B38B-950E7F4D7911}"/>
          </ac:picMkLst>
        </pc:picChg>
      </pc:sldChg>
      <pc:sldChg chg="addSp modSp mod ord">
        <pc:chgData name="Tilisa N. Thibodeaux" userId="f712c16a-b257-482e-8e33-4dfc3a3a5a93" providerId="ADAL" clId="{BAF37D89-1B28-1B45-9D98-DCE24BD7FBD3}" dt="2024-03-19T14:22:23.286" v="115" actId="20578"/>
        <pc:sldMkLst>
          <pc:docMk/>
          <pc:sldMk cId="3687874836" sldId="258"/>
        </pc:sldMkLst>
        <pc:picChg chg="add mod">
          <ac:chgData name="Tilisa N. Thibodeaux" userId="f712c16a-b257-482e-8e33-4dfc3a3a5a93" providerId="ADAL" clId="{BAF37D89-1B28-1B45-9D98-DCE24BD7FBD3}" dt="2024-03-19T14:21:52.439" v="108" actId="1076"/>
          <ac:picMkLst>
            <pc:docMk/>
            <pc:sldMk cId="3687874836" sldId="258"/>
            <ac:picMk id="2" creationId="{A57ED72B-9C45-F80D-9DA1-8DF9889B7C9E}"/>
          </ac:picMkLst>
        </pc:picChg>
        <pc:picChg chg="mod">
          <ac:chgData name="Tilisa N. Thibodeaux" userId="f712c16a-b257-482e-8e33-4dfc3a3a5a93" providerId="ADAL" clId="{BAF37D89-1B28-1B45-9D98-DCE24BD7FBD3}" dt="2024-03-19T14:22:03.407" v="111" actId="1076"/>
          <ac:picMkLst>
            <pc:docMk/>
            <pc:sldMk cId="3687874836" sldId="258"/>
            <ac:picMk id="6" creationId="{7CC1CFE4-4898-F596-F207-D38DD6D5CB04}"/>
          </ac:picMkLst>
        </pc:picChg>
        <pc:picChg chg="mod">
          <ac:chgData name="Tilisa N. Thibodeaux" userId="f712c16a-b257-482e-8e33-4dfc3a3a5a93" providerId="ADAL" clId="{BAF37D89-1B28-1B45-9D98-DCE24BD7FBD3}" dt="2024-03-19T14:22:06.354" v="112" actId="1076"/>
          <ac:picMkLst>
            <pc:docMk/>
            <pc:sldMk cId="3687874836" sldId="258"/>
            <ac:picMk id="12" creationId="{FE28389B-1B59-D258-B8D6-4700FA139FF6}"/>
          </ac:picMkLst>
        </pc:picChg>
        <pc:picChg chg="mod">
          <ac:chgData name="Tilisa N. Thibodeaux" userId="f712c16a-b257-482e-8e33-4dfc3a3a5a93" providerId="ADAL" clId="{BAF37D89-1B28-1B45-9D98-DCE24BD7FBD3}" dt="2024-03-19T14:22:07.861" v="113" actId="1076"/>
          <ac:picMkLst>
            <pc:docMk/>
            <pc:sldMk cId="3687874836" sldId="258"/>
            <ac:picMk id="16" creationId="{A436A0B5-077D-2243-C0D6-C11D311DC4AD}"/>
          </ac:picMkLst>
        </pc:picChg>
      </pc:sldChg>
      <pc:sldChg chg="addSp modSp mod modAnim">
        <pc:chgData name="Tilisa N. Thibodeaux" userId="f712c16a-b257-482e-8e33-4dfc3a3a5a93" providerId="ADAL" clId="{BAF37D89-1B28-1B45-9D98-DCE24BD7FBD3}" dt="2024-03-19T14:28:45.618" v="142" actId="1076"/>
        <pc:sldMkLst>
          <pc:docMk/>
          <pc:sldMk cId="4223214226" sldId="260"/>
        </pc:sldMkLst>
        <pc:spChg chg="add mod">
          <ac:chgData name="Tilisa N. Thibodeaux" userId="f712c16a-b257-482e-8e33-4dfc3a3a5a93" providerId="ADAL" clId="{BAF37D89-1B28-1B45-9D98-DCE24BD7FBD3}" dt="2024-03-19T14:28:45.618" v="142" actId="1076"/>
          <ac:spMkLst>
            <pc:docMk/>
            <pc:sldMk cId="4223214226" sldId="260"/>
            <ac:spMk id="2" creationId="{9F775318-2D09-8AEA-1717-C94E453D6804}"/>
          </ac:spMkLst>
        </pc:spChg>
        <pc:spChg chg="mod">
          <ac:chgData name="Tilisa N. Thibodeaux" userId="f712c16a-b257-482e-8e33-4dfc3a3a5a93" providerId="ADAL" clId="{BAF37D89-1B28-1B45-9D98-DCE24BD7FBD3}" dt="2024-03-19T14:27:58.473" v="135" actId="1076"/>
          <ac:spMkLst>
            <pc:docMk/>
            <pc:sldMk cId="4223214226" sldId="260"/>
            <ac:spMk id="5" creationId="{476EB2DD-198F-4FAF-F6E3-25985F7FCDC6}"/>
          </ac:spMkLst>
        </pc:spChg>
        <pc:spChg chg="mod">
          <ac:chgData name="Tilisa N. Thibodeaux" userId="f712c16a-b257-482e-8e33-4dfc3a3a5a93" providerId="ADAL" clId="{BAF37D89-1B28-1B45-9D98-DCE24BD7FBD3}" dt="2024-03-19T14:20:26.015" v="79" actId="20577"/>
          <ac:spMkLst>
            <pc:docMk/>
            <pc:sldMk cId="4223214226" sldId="260"/>
            <ac:spMk id="8" creationId="{15AC5EF6-C948-C1D0-5DAA-14FB57B57067}"/>
          </ac:spMkLst>
        </pc:spChg>
      </pc:sldChg>
      <pc:sldChg chg="modSp ord modAnim">
        <pc:chgData name="Tilisa N. Thibodeaux" userId="f712c16a-b257-482e-8e33-4dfc3a3a5a93" providerId="ADAL" clId="{BAF37D89-1B28-1B45-9D98-DCE24BD7FBD3}" dt="2024-03-19T14:35:23.909" v="169" actId="20577"/>
        <pc:sldMkLst>
          <pc:docMk/>
          <pc:sldMk cId="2277028065" sldId="261"/>
        </pc:sldMkLst>
        <pc:spChg chg="mod">
          <ac:chgData name="Tilisa N. Thibodeaux" userId="f712c16a-b257-482e-8e33-4dfc3a3a5a93" providerId="ADAL" clId="{BAF37D89-1B28-1B45-9D98-DCE24BD7FBD3}" dt="2024-03-19T14:33:27.294" v="152" actId="20577"/>
          <ac:spMkLst>
            <pc:docMk/>
            <pc:sldMk cId="2277028065" sldId="261"/>
            <ac:spMk id="3" creationId="{5D674932-770C-7362-8541-FACBF44F89E6}"/>
          </ac:spMkLst>
        </pc:spChg>
        <pc:spChg chg="mod">
          <ac:chgData name="Tilisa N. Thibodeaux" userId="f712c16a-b257-482e-8e33-4dfc3a3a5a93" providerId="ADAL" clId="{BAF37D89-1B28-1B45-9D98-DCE24BD7FBD3}" dt="2024-03-19T14:35:23.909" v="169" actId="20577"/>
          <ac:spMkLst>
            <pc:docMk/>
            <pc:sldMk cId="2277028065" sldId="261"/>
            <ac:spMk id="4" creationId="{1299C894-B664-08ED-91A1-684B5B87F1BE}"/>
          </ac:spMkLst>
        </pc:spChg>
      </pc:sldChg>
      <pc:sldChg chg="modSp mod">
        <pc:chgData name="Tilisa N. Thibodeaux" userId="f712c16a-b257-482e-8e33-4dfc3a3a5a93" providerId="ADAL" clId="{BAF37D89-1B28-1B45-9D98-DCE24BD7FBD3}" dt="2024-03-19T14:20:36.966" v="97" actId="20577"/>
        <pc:sldMkLst>
          <pc:docMk/>
          <pc:sldMk cId="2954803835" sldId="262"/>
        </pc:sldMkLst>
        <pc:spChg chg="mod">
          <ac:chgData name="Tilisa N. Thibodeaux" userId="f712c16a-b257-482e-8e33-4dfc3a3a5a93" providerId="ADAL" clId="{BAF37D89-1B28-1B45-9D98-DCE24BD7FBD3}" dt="2024-03-19T14:20:36.966" v="97" actId="20577"/>
          <ac:spMkLst>
            <pc:docMk/>
            <pc:sldMk cId="2954803835" sldId="262"/>
            <ac:spMk id="2" creationId="{537D0F4B-1F4A-AC17-BD19-EEC6A8FA9ADD}"/>
          </ac:spMkLst>
        </pc:spChg>
      </pc:sldChg>
      <pc:sldChg chg="del">
        <pc:chgData name="Tilisa N. Thibodeaux" userId="f712c16a-b257-482e-8e33-4dfc3a3a5a93" providerId="ADAL" clId="{BAF37D89-1B28-1B45-9D98-DCE24BD7FBD3}" dt="2024-03-19T14:27:08.760" v="133" actId="2696"/>
        <pc:sldMkLst>
          <pc:docMk/>
          <pc:sldMk cId="4099514940" sldId="264"/>
        </pc:sldMkLst>
      </pc:sldChg>
      <pc:sldChg chg="addSp modSp mod">
        <pc:chgData name="Tilisa N. Thibodeaux" userId="f712c16a-b257-482e-8e33-4dfc3a3a5a93" providerId="ADAL" clId="{BAF37D89-1B28-1B45-9D98-DCE24BD7FBD3}" dt="2024-03-18T18:52:14.598" v="63" actId="14100"/>
        <pc:sldMkLst>
          <pc:docMk/>
          <pc:sldMk cId="634918074" sldId="267"/>
        </pc:sldMkLst>
        <pc:spChg chg="add mod">
          <ac:chgData name="Tilisa N. Thibodeaux" userId="f712c16a-b257-482e-8e33-4dfc3a3a5a93" providerId="ADAL" clId="{BAF37D89-1B28-1B45-9D98-DCE24BD7FBD3}" dt="2024-03-18T18:52:11.106" v="61" actId="207"/>
          <ac:spMkLst>
            <pc:docMk/>
            <pc:sldMk cId="634918074" sldId="267"/>
            <ac:spMk id="2" creationId="{EF14CA59-0FCC-1881-5A22-74E68FF5F107}"/>
          </ac:spMkLst>
        </pc:spChg>
        <pc:picChg chg="mod">
          <ac:chgData name="Tilisa N. Thibodeaux" userId="f712c16a-b257-482e-8e33-4dfc3a3a5a93" providerId="ADAL" clId="{BAF37D89-1B28-1B45-9D98-DCE24BD7FBD3}" dt="2024-03-18T18:52:14.598" v="63" actId="14100"/>
          <ac:picMkLst>
            <pc:docMk/>
            <pc:sldMk cId="634918074" sldId="267"/>
            <ac:picMk id="4098" creationId="{6E50C54F-D00D-66E2-639E-6AD44D97E0F4}"/>
          </ac:picMkLst>
        </pc:picChg>
      </pc:sldChg>
      <pc:sldChg chg="modSp mod">
        <pc:chgData name="Tilisa N. Thibodeaux" userId="f712c16a-b257-482e-8e33-4dfc3a3a5a93" providerId="ADAL" clId="{BAF37D89-1B28-1B45-9D98-DCE24BD7FBD3}" dt="2024-03-19T14:32:29.267" v="145" actId="3626"/>
        <pc:sldMkLst>
          <pc:docMk/>
          <pc:sldMk cId="3407393250" sldId="270"/>
        </pc:sldMkLst>
        <pc:spChg chg="mod">
          <ac:chgData name="Tilisa N. Thibodeaux" userId="f712c16a-b257-482e-8e33-4dfc3a3a5a93" providerId="ADAL" clId="{BAF37D89-1B28-1B45-9D98-DCE24BD7FBD3}" dt="2024-03-19T14:32:29.267" v="145" actId="3626"/>
          <ac:spMkLst>
            <pc:docMk/>
            <pc:sldMk cId="3407393250" sldId="270"/>
            <ac:spMk id="3" creationId="{A4F8CAAF-537E-5E98-E943-1A2554D03BA7}"/>
          </ac:spMkLst>
        </pc:spChg>
      </pc:sldChg>
      <pc:sldChg chg="addSp delSp modSp add mod">
        <pc:chgData name="Tilisa N. Thibodeaux" userId="f712c16a-b257-482e-8e33-4dfc3a3a5a93" providerId="ADAL" clId="{BAF37D89-1B28-1B45-9D98-DCE24BD7FBD3}" dt="2024-03-19T14:26:59.067" v="132" actId="26606"/>
        <pc:sldMkLst>
          <pc:docMk/>
          <pc:sldMk cId="1029000703" sldId="271"/>
        </pc:sldMkLst>
        <pc:spChg chg="del">
          <ac:chgData name="Tilisa N. Thibodeaux" userId="f712c16a-b257-482e-8e33-4dfc3a3a5a93" providerId="ADAL" clId="{BAF37D89-1B28-1B45-9D98-DCE24BD7FBD3}" dt="2024-03-19T14:26:59.067" v="132" actId="26606"/>
          <ac:spMkLst>
            <pc:docMk/>
            <pc:sldMk cId="1029000703" sldId="271"/>
            <ac:spMk id="15" creationId="{32BC26D8-82FB-445E-AA49-62A77D7C1EE0}"/>
          </ac:spMkLst>
        </pc:spChg>
        <pc:spChg chg="del">
          <ac:chgData name="Tilisa N. Thibodeaux" userId="f712c16a-b257-482e-8e33-4dfc3a3a5a93" providerId="ADAL" clId="{BAF37D89-1B28-1B45-9D98-DCE24BD7FBD3}" dt="2024-03-19T14:26:59.067" v="132" actId="26606"/>
          <ac:spMkLst>
            <pc:docMk/>
            <pc:sldMk cId="1029000703" sldId="271"/>
            <ac:spMk id="16" creationId="{CB44330D-EA18-4254-AA95-EB49948539B8}"/>
          </ac:spMkLst>
        </pc:spChg>
        <pc:spChg chg="add">
          <ac:chgData name="Tilisa N. Thibodeaux" userId="f712c16a-b257-482e-8e33-4dfc3a3a5a93" providerId="ADAL" clId="{BAF37D89-1B28-1B45-9D98-DCE24BD7FBD3}" dt="2024-03-19T14:26:59.067" v="132" actId="26606"/>
          <ac:spMkLst>
            <pc:docMk/>
            <pc:sldMk cId="1029000703" sldId="271"/>
            <ac:spMk id="21" creationId="{42A4FC2C-047E-45A5-965D-8E1E3BF09BC6}"/>
          </ac:spMkLst>
        </pc:spChg>
        <pc:picChg chg="del">
          <ac:chgData name="Tilisa N. Thibodeaux" userId="f712c16a-b257-482e-8e33-4dfc3a3a5a93" providerId="ADAL" clId="{BAF37D89-1B28-1B45-9D98-DCE24BD7FBD3}" dt="2024-03-19T14:26:40.044" v="127" actId="478"/>
          <ac:picMkLst>
            <pc:docMk/>
            <pc:sldMk cId="1029000703" sldId="271"/>
            <ac:picMk id="2" creationId="{43959A3E-BD4A-2EBF-C409-D5C9B2FFAB4E}"/>
          </ac:picMkLst>
        </pc:picChg>
        <pc:picChg chg="add mod">
          <ac:chgData name="Tilisa N. Thibodeaux" userId="f712c16a-b257-482e-8e33-4dfc3a3a5a93" providerId="ADAL" clId="{BAF37D89-1B28-1B45-9D98-DCE24BD7FBD3}" dt="2024-03-19T14:26:59.067" v="132" actId="26606"/>
          <ac:picMkLst>
            <pc:docMk/>
            <pc:sldMk cId="1029000703" sldId="271"/>
            <ac:picMk id="4" creationId="{CFB9BC62-FA27-DFDE-B8CA-9C15C74E41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C4866-46B7-2048-A167-8695C90ED547}" type="datetimeFigureOut">
              <a:rPr lang="en-US" smtClean="0"/>
              <a:t>3/19/24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ABFF7-E242-DA4F-9E78-A3A6D10CFE53}" type="slidenum">
              <a:rPr lang="en-US" smtClean="0"/>
              <a:t>‹#›</a:t>
            </a:fld>
            <a:endParaRPr lang="en-US"/>
          </a:p>
        </p:txBody>
      </p:sp>
    </p:spTree>
    <p:extLst>
      <p:ext uri="{BB962C8B-B14F-4D97-AF65-F5344CB8AC3E}">
        <p14:creationId xmlns:p14="http://schemas.microsoft.com/office/powerpoint/2010/main" val="33474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runner’s story</a:t>
            </a:r>
          </a:p>
        </p:txBody>
      </p:sp>
      <p:sp>
        <p:nvSpPr>
          <p:cNvPr id="4" name="Slide Number Placeholder 3"/>
          <p:cNvSpPr>
            <a:spLocks noGrp="1"/>
          </p:cNvSpPr>
          <p:nvPr>
            <p:ph type="sldNum" sz="quarter" idx="5"/>
          </p:nvPr>
        </p:nvSpPr>
        <p:spPr/>
        <p:txBody>
          <a:bodyPr/>
          <a:lstStyle/>
          <a:p>
            <a:fld id="{A0FABFF7-E242-DA4F-9E78-A3A6D10CFE53}" type="slidenum">
              <a:rPr lang="en-US" smtClean="0"/>
              <a:t>4</a:t>
            </a:fld>
            <a:endParaRPr lang="en-US"/>
          </a:p>
        </p:txBody>
      </p:sp>
    </p:spTree>
    <p:extLst>
      <p:ext uri="{BB962C8B-B14F-4D97-AF65-F5344CB8AC3E}">
        <p14:creationId xmlns:p14="http://schemas.microsoft.com/office/powerpoint/2010/main" val="376119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runner’s story</a:t>
            </a:r>
          </a:p>
          <a:p>
            <a:endParaRPr lang="en-US" dirty="0"/>
          </a:p>
        </p:txBody>
      </p:sp>
      <p:sp>
        <p:nvSpPr>
          <p:cNvPr id="4" name="Slide Number Placeholder 3"/>
          <p:cNvSpPr>
            <a:spLocks noGrp="1"/>
          </p:cNvSpPr>
          <p:nvPr>
            <p:ph type="sldNum" sz="quarter" idx="5"/>
          </p:nvPr>
        </p:nvSpPr>
        <p:spPr/>
        <p:txBody>
          <a:bodyPr/>
          <a:lstStyle/>
          <a:p>
            <a:fld id="{A0FABFF7-E242-DA4F-9E78-A3A6D10CFE53}" type="slidenum">
              <a:rPr lang="en-US" smtClean="0"/>
              <a:t>5</a:t>
            </a:fld>
            <a:endParaRPr lang="en-US"/>
          </a:p>
        </p:txBody>
      </p:sp>
    </p:spTree>
    <p:extLst>
      <p:ext uri="{BB962C8B-B14F-4D97-AF65-F5344CB8AC3E}">
        <p14:creationId xmlns:p14="http://schemas.microsoft.com/office/powerpoint/2010/main" val="91068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journey as an assistant professor – Teaching, Research, Service</a:t>
            </a:r>
          </a:p>
        </p:txBody>
      </p:sp>
      <p:sp>
        <p:nvSpPr>
          <p:cNvPr id="4" name="Slide Number Placeholder 3"/>
          <p:cNvSpPr>
            <a:spLocks noGrp="1"/>
          </p:cNvSpPr>
          <p:nvPr>
            <p:ph type="sldNum" sz="quarter" idx="5"/>
          </p:nvPr>
        </p:nvSpPr>
        <p:spPr/>
        <p:txBody>
          <a:bodyPr/>
          <a:lstStyle/>
          <a:p>
            <a:fld id="{A0FABFF7-E242-DA4F-9E78-A3A6D10CFE53}" type="slidenum">
              <a:rPr lang="en-US" smtClean="0"/>
              <a:t>6</a:t>
            </a:fld>
            <a:endParaRPr lang="en-US"/>
          </a:p>
        </p:txBody>
      </p:sp>
    </p:spTree>
    <p:extLst>
      <p:ext uri="{BB962C8B-B14F-4D97-AF65-F5344CB8AC3E}">
        <p14:creationId xmlns:p14="http://schemas.microsoft.com/office/powerpoint/2010/main" val="187704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article in review, 1 article almost finished, 1 article with a submitted IRB or in progress = 4 active studies</a:t>
            </a:r>
          </a:p>
          <a:p>
            <a:r>
              <a:rPr lang="en-US" dirty="0"/>
              <a:t>68 Conference Papers, Presentations, Workshops, Retreats, Keynotes</a:t>
            </a:r>
          </a:p>
          <a:p>
            <a:r>
              <a:rPr lang="en-US" dirty="0"/>
              <a:t>7 Programs, 14 graduate courses, 4 undergraduate courses, 6 dissertation chair, 19 dissertation committees, 3 undergraduate research projects, over 100 service projects</a:t>
            </a:r>
            <a:br>
              <a:rPr lang="en-US" dirty="0"/>
            </a:br>
            <a:endParaRPr lang="en-US" dirty="0"/>
          </a:p>
        </p:txBody>
      </p:sp>
      <p:sp>
        <p:nvSpPr>
          <p:cNvPr id="4" name="Slide Number Placeholder 3"/>
          <p:cNvSpPr>
            <a:spLocks noGrp="1"/>
          </p:cNvSpPr>
          <p:nvPr>
            <p:ph type="sldNum" sz="quarter" idx="5"/>
          </p:nvPr>
        </p:nvSpPr>
        <p:spPr/>
        <p:txBody>
          <a:bodyPr/>
          <a:lstStyle/>
          <a:p>
            <a:fld id="{A0FABFF7-E242-DA4F-9E78-A3A6D10CFE53}" type="slidenum">
              <a:rPr lang="en-US" smtClean="0"/>
              <a:t>7</a:t>
            </a:fld>
            <a:endParaRPr lang="en-US"/>
          </a:p>
        </p:txBody>
      </p:sp>
    </p:spTree>
    <p:extLst>
      <p:ext uri="{BB962C8B-B14F-4D97-AF65-F5344CB8AC3E}">
        <p14:creationId xmlns:p14="http://schemas.microsoft.com/office/powerpoint/2010/main" val="253514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Relinquish some control and allow for imagination, creativity, experimentation in learning experiences.</a:t>
            </a:r>
          </a:p>
          <a:p>
            <a:r>
              <a:rPr lang="en-US" dirty="0">
                <a:effectLst/>
                <a:latin typeface="Helvetica" pitchFamily="2" charset="0"/>
              </a:rPr>
              <a:t>Focus on who you want to become and not what the has decided for you.</a:t>
            </a: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A0FABFF7-E242-DA4F-9E78-A3A6D10CFE53}" type="slidenum">
              <a:rPr lang="en-US" smtClean="0"/>
              <a:t>10</a:t>
            </a:fld>
            <a:endParaRPr lang="en-US"/>
          </a:p>
        </p:txBody>
      </p:sp>
    </p:spTree>
    <p:extLst>
      <p:ext uri="{BB962C8B-B14F-4D97-AF65-F5344CB8AC3E}">
        <p14:creationId xmlns:p14="http://schemas.microsoft.com/office/powerpoint/2010/main" val="258479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FF04E-EE54-5F4E-8EDC-30FAB7C0C347}" type="datetimeFigureOut">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365457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FF04E-EE54-5F4E-8EDC-30FAB7C0C347}" type="datetimeFigureOut">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92665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FF04E-EE54-5F4E-8EDC-30FAB7C0C347}" type="datetimeFigureOut">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413612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FF04E-EE54-5F4E-8EDC-30FAB7C0C347}" type="datetimeFigureOut">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130979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FF04E-EE54-5F4E-8EDC-30FAB7C0C347}" type="datetimeFigureOut">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42622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FF04E-EE54-5F4E-8EDC-30FAB7C0C347}" type="datetimeFigureOut">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326572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FF04E-EE54-5F4E-8EDC-30FAB7C0C347}" type="datetimeFigureOut">
              <a:rPr lang="en-US" smtClean="0"/>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404553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FF04E-EE54-5F4E-8EDC-30FAB7C0C347}" type="datetimeFigureOut">
              <a:rPr lang="en-US" smtClean="0"/>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211131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FF04E-EE54-5F4E-8EDC-30FAB7C0C347}" type="datetimeFigureOut">
              <a:rPr lang="en-US" smtClean="0"/>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425922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FF04E-EE54-5F4E-8EDC-30FAB7C0C347}" type="datetimeFigureOut">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264469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FF04E-EE54-5F4E-8EDC-30FAB7C0C347}" type="datetimeFigureOut">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0E7CC-1CC4-8146-8519-21EAA4AC097C}" type="slidenum">
              <a:rPr lang="en-US" smtClean="0"/>
              <a:t>‹#›</a:t>
            </a:fld>
            <a:endParaRPr lang="en-US"/>
          </a:p>
        </p:txBody>
      </p:sp>
    </p:spTree>
    <p:extLst>
      <p:ext uri="{BB962C8B-B14F-4D97-AF65-F5344CB8AC3E}">
        <p14:creationId xmlns:p14="http://schemas.microsoft.com/office/powerpoint/2010/main" val="184996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FF04E-EE54-5F4E-8EDC-30FAB7C0C347}" type="datetimeFigureOut">
              <a:rPr lang="en-US" smtClean="0"/>
              <a:t>3/19/24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0E7CC-1CC4-8146-8519-21EAA4AC097C}" type="slidenum">
              <a:rPr lang="en-US" smtClean="0"/>
              <a:t>‹#›</a:t>
            </a:fld>
            <a:endParaRPr lang="en-US"/>
          </a:p>
        </p:txBody>
      </p:sp>
    </p:spTree>
    <p:extLst>
      <p:ext uri="{BB962C8B-B14F-4D97-AF65-F5344CB8AC3E}">
        <p14:creationId xmlns:p14="http://schemas.microsoft.com/office/powerpoint/2010/main" val="357613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holarworks.sfasu.edu/slr/vol17/iss1/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colorful text&#10;&#10;Description automatically generated">
            <a:extLst>
              <a:ext uri="{FF2B5EF4-FFF2-40B4-BE49-F238E27FC236}">
                <a16:creationId xmlns:a16="http://schemas.microsoft.com/office/drawing/2014/main" id="{18C6D3FC-67F2-4481-0D82-CFF3C6DAF450}"/>
              </a:ext>
            </a:extLst>
          </p:cNvPr>
          <p:cNvPicPr>
            <a:picLocks noChangeAspect="1"/>
          </p:cNvPicPr>
          <p:nvPr/>
        </p:nvPicPr>
        <p:blipFill>
          <a:blip r:embed="rId2"/>
          <a:stretch>
            <a:fillRect/>
          </a:stretch>
        </p:blipFill>
        <p:spPr>
          <a:xfrm>
            <a:off x="941771" y="536028"/>
            <a:ext cx="7805992" cy="3568919"/>
          </a:xfrm>
          <a:prstGeom prst="rect">
            <a:avLst/>
          </a:prstGeom>
        </p:spPr>
      </p:pic>
      <p:sp>
        <p:nvSpPr>
          <p:cNvPr id="7" name="TextBox 6">
            <a:extLst>
              <a:ext uri="{FF2B5EF4-FFF2-40B4-BE49-F238E27FC236}">
                <a16:creationId xmlns:a16="http://schemas.microsoft.com/office/drawing/2014/main" id="{AFF75A80-6AAB-D6A9-EB43-1283A9F3AE21}"/>
              </a:ext>
            </a:extLst>
          </p:cNvPr>
          <p:cNvSpPr txBox="1"/>
          <p:nvPr/>
        </p:nvSpPr>
        <p:spPr>
          <a:xfrm>
            <a:off x="1407884" y="4288221"/>
            <a:ext cx="6873766" cy="1015663"/>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Learner’s Mindset</a:t>
            </a:r>
            <a:r>
              <a:rPr lang="en-US" sz="2000"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 - the belief that people are born with an intrinsic capacity to learn and an inquisitive nature that leads to viewing all interactions in the world as learning opportunities.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79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Description automatically generated">
            <a:extLst>
              <a:ext uri="{FF2B5EF4-FFF2-40B4-BE49-F238E27FC236}">
                <a16:creationId xmlns:a16="http://schemas.microsoft.com/office/drawing/2014/main" id="{7CC1CFE4-4898-F596-F207-D38DD6D5CB04}"/>
              </a:ext>
            </a:extLst>
          </p:cNvPr>
          <p:cNvPicPr>
            <a:picLocks noChangeAspect="1"/>
          </p:cNvPicPr>
          <p:nvPr/>
        </p:nvPicPr>
        <p:blipFill>
          <a:blip r:embed="rId3"/>
          <a:stretch>
            <a:fillRect/>
          </a:stretch>
        </p:blipFill>
        <p:spPr>
          <a:xfrm>
            <a:off x="4763269" y="701230"/>
            <a:ext cx="3928626" cy="2245887"/>
          </a:xfrm>
          <a:prstGeom prst="rect">
            <a:avLst/>
          </a:prstGeom>
        </p:spPr>
      </p:pic>
      <p:pic>
        <p:nvPicPr>
          <p:cNvPr id="12" name="Picture 11" descr="A screenshot of a video&#10;&#10;Description automatically generated">
            <a:extLst>
              <a:ext uri="{FF2B5EF4-FFF2-40B4-BE49-F238E27FC236}">
                <a16:creationId xmlns:a16="http://schemas.microsoft.com/office/drawing/2014/main" id="{FE28389B-1B59-D258-B8D6-4700FA139FF6}"/>
              </a:ext>
            </a:extLst>
          </p:cNvPr>
          <p:cNvPicPr>
            <a:picLocks noChangeAspect="1"/>
          </p:cNvPicPr>
          <p:nvPr/>
        </p:nvPicPr>
        <p:blipFill>
          <a:blip r:embed="rId4"/>
          <a:stretch>
            <a:fillRect/>
          </a:stretch>
        </p:blipFill>
        <p:spPr>
          <a:xfrm>
            <a:off x="4043895" y="3397734"/>
            <a:ext cx="3975652" cy="2005921"/>
          </a:xfrm>
          <a:prstGeom prst="rect">
            <a:avLst/>
          </a:prstGeom>
        </p:spPr>
      </p:pic>
      <p:pic>
        <p:nvPicPr>
          <p:cNvPr id="16" name="Picture 15" descr="A logo with black text&#10;&#10;Description automatically generated">
            <a:extLst>
              <a:ext uri="{FF2B5EF4-FFF2-40B4-BE49-F238E27FC236}">
                <a16:creationId xmlns:a16="http://schemas.microsoft.com/office/drawing/2014/main" id="{A436A0B5-077D-2243-C0D6-C11D311DC4AD}"/>
              </a:ext>
            </a:extLst>
          </p:cNvPr>
          <p:cNvPicPr>
            <a:picLocks noChangeAspect="1"/>
          </p:cNvPicPr>
          <p:nvPr/>
        </p:nvPicPr>
        <p:blipFill>
          <a:blip r:embed="rId5"/>
          <a:stretch>
            <a:fillRect/>
          </a:stretch>
        </p:blipFill>
        <p:spPr>
          <a:xfrm>
            <a:off x="892610" y="3989849"/>
            <a:ext cx="2616434" cy="821690"/>
          </a:xfrm>
          <a:prstGeom prst="rect">
            <a:avLst/>
          </a:prstGeom>
        </p:spPr>
      </p:pic>
      <p:pic>
        <p:nvPicPr>
          <p:cNvPr id="2" name="Picture 1" descr="A logo with colorful text&#10;&#10;Description automatically generated">
            <a:extLst>
              <a:ext uri="{FF2B5EF4-FFF2-40B4-BE49-F238E27FC236}">
                <a16:creationId xmlns:a16="http://schemas.microsoft.com/office/drawing/2014/main" id="{A57ED72B-9C45-F80D-9DA1-8DF9889B7C9E}"/>
              </a:ext>
            </a:extLst>
          </p:cNvPr>
          <p:cNvPicPr>
            <a:picLocks noChangeAspect="1"/>
          </p:cNvPicPr>
          <p:nvPr/>
        </p:nvPicPr>
        <p:blipFill>
          <a:blip r:embed="rId6"/>
          <a:stretch>
            <a:fillRect/>
          </a:stretch>
        </p:blipFill>
        <p:spPr>
          <a:xfrm>
            <a:off x="357759" y="584268"/>
            <a:ext cx="4510196" cy="2062073"/>
          </a:xfrm>
          <a:prstGeom prst="rect">
            <a:avLst/>
          </a:prstGeom>
        </p:spPr>
      </p:pic>
    </p:spTree>
    <p:extLst>
      <p:ext uri="{BB962C8B-B14F-4D97-AF65-F5344CB8AC3E}">
        <p14:creationId xmlns:p14="http://schemas.microsoft.com/office/powerpoint/2010/main" val="368787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site&#10;&#10;Description automatically generated">
            <a:extLst>
              <a:ext uri="{FF2B5EF4-FFF2-40B4-BE49-F238E27FC236}">
                <a16:creationId xmlns:a16="http://schemas.microsoft.com/office/drawing/2014/main" id="{F998690A-DF49-8192-6A99-9BC446E80E53}"/>
              </a:ext>
            </a:extLst>
          </p:cNvPr>
          <p:cNvPicPr>
            <a:picLocks noChangeAspect="1"/>
          </p:cNvPicPr>
          <p:nvPr/>
        </p:nvPicPr>
        <p:blipFill>
          <a:blip r:embed="rId2"/>
          <a:stretch>
            <a:fillRect/>
          </a:stretch>
        </p:blipFill>
        <p:spPr>
          <a:xfrm>
            <a:off x="42388" y="-238539"/>
            <a:ext cx="9295076" cy="7003774"/>
          </a:xfrm>
          <a:prstGeom prst="rect">
            <a:avLst/>
          </a:prstGeom>
        </p:spPr>
      </p:pic>
    </p:spTree>
    <p:extLst>
      <p:ext uri="{BB962C8B-B14F-4D97-AF65-F5344CB8AC3E}">
        <p14:creationId xmlns:p14="http://schemas.microsoft.com/office/powerpoint/2010/main" val="295621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4249-84A1-5516-1B2D-14095D5F8C62}"/>
              </a:ext>
            </a:extLst>
          </p:cNvPr>
          <p:cNvSpPr>
            <a:spLocks noGrp="1"/>
          </p:cNvSpPr>
          <p:nvPr>
            <p:ph type="title"/>
          </p:nvPr>
        </p:nvSpPr>
        <p:spPr/>
        <p:txBody>
          <a:bodyPr/>
          <a:lstStyle/>
          <a:p>
            <a:pPr algn="ctr"/>
            <a:r>
              <a:rPr lang="en-US" dirty="0"/>
              <a:t>Inspirational Quotes</a:t>
            </a:r>
          </a:p>
        </p:txBody>
      </p:sp>
      <p:sp>
        <p:nvSpPr>
          <p:cNvPr id="3" name="Content Placeholder 2">
            <a:extLst>
              <a:ext uri="{FF2B5EF4-FFF2-40B4-BE49-F238E27FC236}">
                <a16:creationId xmlns:a16="http://schemas.microsoft.com/office/drawing/2014/main" id="{5D674932-770C-7362-8541-FACBF44F89E6}"/>
              </a:ext>
            </a:extLst>
          </p:cNvPr>
          <p:cNvSpPr>
            <a:spLocks noGrp="1"/>
          </p:cNvSpPr>
          <p:nvPr>
            <p:ph sz="half" idx="1"/>
          </p:nvPr>
        </p:nvSpPr>
        <p:spPr/>
        <p:txBody>
          <a:bodyPr>
            <a:normAutofit/>
          </a:bodyPr>
          <a:lstStyle/>
          <a:p>
            <a:pPr marL="0" indent="0">
              <a:buNone/>
            </a:pP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“Whether you believe you can do a thing or not, you are right.” </a:t>
            </a: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-H. Ford, personal communication, September (1947)</a:t>
            </a:r>
          </a:p>
          <a:p>
            <a:pPr marL="0" indent="0">
              <a:buNone/>
            </a:pP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“No. Try not. Do... or do not. There is no try.” </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-Yoda (</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Kershner</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1980)</a:t>
            </a:r>
          </a:p>
          <a:p>
            <a:pPr marL="0" indent="0">
              <a:buNone/>
            </a:pP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An ordinary man sees problems as challenges or barriers; an extraordinary man sees problems as opportunities.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en-US" sz="1800" i="1"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eMyth</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Revisited</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Michael Gerber (2001)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299C894-B664-08ED-91A1-684B5B87F1BE}"/>
              </a:ext>
            </a:extLst>
          </p:cNvPr>
          <p:cNvSpPr>
            <a:spLocks noGrp="1"/>
          </p:cNvSpPr>
          <p:nvPr>
            <p:ph sz="half" idx="2"/>
          </p:nvPr>
        </p:nvSpPr>
        <p:spPr>
          <a:xfrm>
            <a:off x="4629150" y="1825625"/>
            <a:ext cx="3886200" cy="4091699"/>
          </a:xfrm>
        </p:spPr>
        <p:txBody>
          <a:bodyPr>
            <a:normAutofit/>
          </a:bodyPr>
          <a:lstStyle/>
          <a:p>
            <a:pPr marL="0" indent="0">
              <a:buNone/>
            </a:pP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“Everything you have ever wanted is sitting on the other side of fear.”</a:t>
            </a:r>
            <a:b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-George </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Addair</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(2018)</a:t>
            </a:r>
          </a:p>
          <a:p>
            <a:pPr marL="0" indent="0">
              <a:buNone/>
            </a:pP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“F</a:t>
            </a: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ailure is the engine for innovation.” </a:t>
            </a: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Diamandis &amp; Kotler (2012)</a:t>
            </a: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“If failure is something you run from, I advise you to run into it rather than away from </a:t>
            </a:r>
            <a:r>
              <a:rPr lang="en-US" sz="1800" b="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it.</a:t>
            </a:r>
            <a:r>
              <a:rPr lang="en-US" sz="1200" b="1">
                <a:solidFill>
                  <a:srgbClr val="000000"/>
                </a:solidFill>
                <a:latin typeface="Garamond" panose="02020404030301010803" pitchFamily="18" charset="0"/>
                <a:ea typeface="Times New Roman" panose="02020603050405020304" pitchFamily="18" charset="0"/>
                <a:cs typeface="Times New Roman" panose="02020603050405020304" pitchFamily="18" charset="0"/>
              </a:rPr>
              <a:t>”</a:t>
            </a:r>
            <a:br>
              <a:rPr lang="en-US" sz="1200" b="1">
                <a:solidFill>
                  <a:srgbClr val="000000"/>
                </a:solidFill>
                <a:latin typeface="Garamond" panose="02020404030301010803" pitchFamily="18" charset="0"/>
                <a:ea typeface="Times New Roman" panose="02020603050405020304" pitchFamily="18" charset="0"/>
                <a:cs typeface="Times New Roman" panose="02020603050405020304" pitchFamily="18" charset="0"/>
              </a:rPr>
            </a:br>
            <a:r>
              <a:rPr lang="en-US" sz="18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Tilisa Thibodeaux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0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ssolv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ssolv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ssolv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dissolve">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1BD5-C1A3-E073-6A0C-F304F9834C74}"/>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A4F8CAAF-537E-5E98-E943-1A2554D03BA7}"/>
              </a:ext>
            </a:extLst>
          </p:cNvPr>
          <p:cNvSpPr>
            <a:spLocks noGrp="1"/>
          </p:cNvSpPr>
          <p:nvPr>
            <p:ph idx="1"/>
          </p:nvPr>
        </p:nvSpPr>
        <p:spPr>
          <a:xfrm>
            <a:off x="628650" y="1825624"/>
            <a:ext cx="7886700" cy="4866723"/>
          </a:xfrm>
        </p:spPr>
        <p:txBody>
          <a:bodyPr>
            <a:normAutofit fontScale="92500" lnSpcReduction="20000"/>
          </a:bodyPr>
          <a:lstStyle/>
          <a:p>
            <a:pPr marL="0" indent="0">
              <a:buNone/>
            </a:pP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Addair</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G. (2018, September 4).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Everything You’ve Ever Wanted is Sitting on the Other Side of Fear. 	</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Forbes. https://www.forbes.com/sites/amyblaschka/2018/09/04/everything-	</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youve</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-ever-wanted-is-sitting-on-the-other-side-of-fear/#7d2f2f703979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Diamandis. P. &amp; Kotler, S. (2012).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Abundance: The future is better than you think.</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Free Press.</a:t>
            </a: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Gerber, M. E. (2001).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E-myth revisited: Why most small businesses don’t work and what to do about it.</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HarperCollins.</a:t>
            </a:r>
            <a:b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Goldsmith, M. (2015, October).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Try feedforward instead of feedback.</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Marshall 	</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Goldsmith.https</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www.marshallgoldsmith.com</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Harapnuik</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D. K. (2023).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Learner’s mindset</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https://</a:t>
            </a: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www.harapnuik.org</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/?p=8705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r>
              <a:rPr lang="en-US"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Kershner</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I. (Director). (1980). </a:t>
            </a:r>
            <a:r>
              <a:rPr lang="en-US"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Star Wars: Episode V-The Empire Strikes Back</a:t>
            </a:r>
            <a:r>
              <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[Film]. 	Lucasfilm.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Sinek, S. (2010, May). </a:t>
            </a:r>
            <a:r>
              <a:rPr lang="en-US" sz="1800" i="1"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How great leaders inspire action</a:t>
            </a:r>
            <a:r>
              <a:rPr lang="en-US" sz="1800"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 [Video]. TED Conferences. 	https://</a:t>
            </a:r>
            <a:r>
              <a:rPr lang="en-US" sz="1800" dirty="0" err="1">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www.ted.com</a:t>
            </a:r>
            <a:r>
              <a:rPr lang="en-US" sz="1800" dirty="0">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/speakers/</a:t>
            </a:r>
            <a:r>
              <a:rPr lang="en-US" sz="1800" dirty="0" err="1">
                <a:solidFill>
                  <a:srgbClr val="000000"/>
                </a:solidFill>
                <a:effectLst/>
                <a:highlight>
                  <a:srgbClr val="FFFFFF"/>
                </a:highlight>
                <a:latin typeface="Garamond" panose="02020404030301010803" pitchFamily="18" charset="0"/>
                <a:ea typeface="Times New Roman" panose="02020603050405020304" pitchFamily="18" charset="0"/>
                <a:cs typeface="Times New Roman" panose="02020603050405020304" pitchFamily="18" charset="0"/>
              </a:rPr>
              <a:t>simon_sinek</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0739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ok&#10;&#10;Description automatically generated">
            <a:extLst>
              <a:ext uri="{FF2B5EF4-FFF2-40B4-BE49-F238E27FC236}">
                <a16:creationId xmlns:a16="http://schemas.microsoft.com/office/drawing/2014/main" id="{F8CFF330-3A51-E152-B38B-950E7F4D7911}"/>
              </a:ext>
            </a:extLst>
          </p:cNvPr>
          <p:cNvPicPr>
            <a:picLocks noChangeAspect="1"/>
          </p:cNvPicPr>
          <p:nvPr/>
        </p:nvPicPr>
        <p:blipFill>
          <a:blip r:embed="rId2"/>
          <a:stretch>
            <a:fillRect/>
          </a:stretch>
        </p:blipFill>
        <p:spPr>
          <a:xfrm>
            <a:off x="1" y="-146893"/>
            <a:ext cx="9144000" cy="7263685"/>
          </a:xfrm>
          <a:prstGeom prst="rect">
            <a:avLst/>
          </a:prstGeom>
        </p:spPr>
      </p:pic>
    </p:spTree>
    <p:extLst>
      <p:ext uri="{BB962C8B-B14F-4D97-AF65-F5344CB8AC3E}">
        <p14:creationId xmlns:p14="http://schemas.microsoft.com/office/powerpoint/2010/main" val="189057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whiteboard with many notes&#10;&#10;Description automatically generated">
            <a:extLst>
              <a:ext uri="{FF2B5EF4-FFF2-40B4-BE49-F238E27FC236}">
                <a16:creationId xmlns:a16="http://schemas.microsoft.com/office/drawing/2014/main" id="{CFB9BC62-FA27-DFDE-B8CA-9C15C74E414E}"/>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02900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D0F4B-1F4A-AC17-BD19-EEC6A8FA9ADD}"/>
              </a:ext>
            </a:extLst>
          </p:cNvPr>
          <p:cNvSpPr>
            <a:spLocks noGrp="1"/>
          </p:cNvSpPr>
          <p:nvPr>
            <p:ph type="title"/>
          </p:nvPr>
        </p:nvSpPr>
        <p:spPr>
          <a:xfrm>
            <a:off x="199697" y="157655"/>
            <a:ext cx="4203219" cy="1986689"/>
          </a:xfrm>
        </p:spPr>
        <p:txBody>
          <a:bodyPr anchor="ctr">
            <a:normAutofit/>
          </a:bodyPr>
          <a:lstStyle/>
          <a:p>
            <a:pPr algn="ctr"/>
            <a:r>
              <a:rPr lang="en-US" sz="3500" dirty="0"/>
              <a:t>Journey to 100 miles (book excerpt)</a:t>
            </a:r>
          </a:p>
        </p:txBody>
      </p:sp>
      <p:sp>
        <p:nvSpPr>
          <p:cNvPr id="3" name="Content Placeholder 2">
            <a:extLst>
              <a:ext uri="{FF2B5EF4-FFF2-40B4-BE49-F238E27FC236}">
                <a16:creationId xmlns:a16="http://schemas.microsoft.com/office/drawing/2014/main" id="{9049AA2A-A8FD-E87C-D7BD-AD0A5F836A1E}"/>
              </a:ext>
            </a:extLst>
          </p:cNvPr>
          <p:cNvSpPr>
            <a:spLocks noGrp="1"/>
          </p:cNvSpPr>
          <p:nvPr>
            <p:ph idx="1"/>
          </p:nvPr>
        </p:nvSpPr>
        <p:spPr>
          <a:xfrm>
            <a:off x="485144" y="1861931"/>
            <a:ext cx="3917772" cy="4838414"/>
          </a:xfrm>
        </p:spPr>
        <p:txBody>
          <a:bodyPr anchor="ctr">
            <a:normAutofit/>
          </a:bodyPr>
          <a:lstStyle/>
          <a:p>
            <a:pPr marL="0" indent="0">
              <a:buNone/>
            </a:pPr>
            <a:r>
              <a:rPr lang="en-US" sz="1600" b="1" dirty="0">
                <a:effectLst/>
                <a:latin typeface="Garamond" panose="02020404030301010803" pitchFamily="18" charset="0"/>
                <a:ea typeface="Times New Roman" panose="02020603050405020304" pitchFamily="18" charset="0"/>
                <a:cs typeface="Times New Roman" panose="02020603050405020304" pitchFamily="18" charset="0"/>
              </a:rPr>
              <a:t>My thinking (which I like to call the fixed mindset) clearly lacked intrinsic motivation and was focused on simply the task of running and what it took </a:t>
            </a:r>
            <a:r>
              <a:rPr lang="en-US" sz="1600" b="1" i="1" dirty="0">
                <a:effectLst/>
                <a:latin typeface="Garamond" panose="02020404030301010803" pitchFamily="18" charset="0"/>
                <a:ea typeface="Times New Roman" panose="02020603050405020304" pitchFamily="18" charset="0"/>
                <a:cs typeface="Times New Roman" panose="02020603050405020304" pitchFamily="18" charset="0"/>
              </a:rPr>
              <a:t>from</a:t>
            </a:r>
            <a:r>
              <a:rPr lang="en-US" sz="1600" b="1" dirty="0">
                <a:effectLst/>
                <a:latin typeface="Garamond" panose="02020404030301010803" pitchFamily="18" charset="0"/>
                <a:ea typeface="Times New Roman" panose="02020603050405020304" pitchFamily="18" charset="0"/>
                <a:cs typeface="Times New Roman" panose="02020603050405020304" pitchFamily="18" charset="0"/>
              </a:rPr>
              <a:t> me and as opposed to what it could do </a:t>
            </a:r>
            <a:r>
              <a:rPr lang="en-US" sz="1600" b="1" i="1" dirty="0">
                <a:effectLst/>
                <a:latin typeface="Garamond" panose="02020404030301010803" pitchFamily="18" charset="0"/>
                <a:ea typeface="Times New Roman" panose="02020603050405020304" pitchFamily="18" charset="0"/>
                <a:cs typeface="Times New Roman" panose="02020603050405020304" pitchFamily="18" charset="0"/>
              </a:rPr>
              <a:t>FOR</a:t>
            </a:r>
            <a:r>
              <a:rPr lang="en-US" sz="1600" b="1" dirty="0">
                <a:effectLst/>
                <a:latin typeface="Garamond" panose="02020404030301010803" pitchFamily="18" charset="0"/>
                <a:ea typeface="Times New Roman" panose="02020603050405020304" pitchFamily="18" charset="0"/>
                <a:cs typeface="Times New Roman" panose="02020603050405020304" pitchFamily="18" charset="0"/>
              </a:rPr>
              <a:t> me. You see, I was focused on the challenge and not the opportunity here. I was laser-focused on all the wrong things...</a:t>
            </a:r>
            <a:r>
              <a:rPr lang="en-US" sz="1600" dirty="0">
                <a:effectLst/>
              </a:rPr>
              <a:t> </a:t>
            </a:r>
            <a:br>
              <a:rPr lang="en-US" sz="1600" dirty="0">
                <a:effectLst/>
              </a:rPr>
            </a:br>
            <a:endParaRPr lang="en-US" sz="1600" dirty="0">
              <a:effectLst/>
            </a:endParaRPr>
          </a:p>
          <a:p>
            <a:pPr marL="0" indent="0">
              <a:buNone/>
            </a:pPr>
            <a:r>
              <a:rPr lang="en-US" sz="1600" dirty="0">
                <a:effectLst/>
                <a:latin typeface="Garamond" panose="02020404030301010803" pitchFamily="18" charset="0"/>
                <a:ea typeface="Times New Roman" panose="02020603050405020304" pitchFamily="18" charset="0"/>
                <a:cs typeface="Times New Roman" panose="02020603050405020304" pitchFamily="18" charset="0"/>
              </a:rPr>
              <a:t>‘Learn to love what I hated’ and ‘Learn to do what I couldn’t.</a:t>
            </a:r>
            <a:r>
              <a:rPr lang="en-US" sz="1600" dirty="0">
                <a:effectLst/>
              </a:rPr>
              <a:t> </a:t>
            </a:r>
            <a:br>
              <a:rPr lang="en-US" sz="1600" dirty="0">
                <a:effectLst/>
              </a:rPr>
            </a:br>
            <a:endParaRPr lang="en-US" sz="1600" dirty="0">
              <a:effectLst/>
            </a:endParaRPr>
          </a:p>
          <a:p>
            <a:pPr marL="0" indent="0">
              <a:buNone/>
            </a:pPr>
            <a:r>
              <a:rPr lang="en-US" sz="1600" dirty="0">
                <a:effectLst/>
                <a:latin typeface="Garamond" panose="02020404030301010803" pitchFamily="18" charset="0"/>
                <a:ea typeface="Times New Roman" panose="02020603050405020304" pitchFamily="18" charset="0"/>
                <a:cs typeface="Times New Roman" panose="02020603050405020304" pitchFamily="18" charset="0"/>
              </a:rPr>
              <a:t>I learned that I had control over every boundary and limitation I set for myself and that I was the only one putting up those begrudging stone-solid concrete walls around me. </a:t>
            </a:r>
            <a:endParaRPr lang="en-US" sz="1600" dirty="0"/>
          </a:p>
        </p:txBody>
      </p:sp>
      <p:pic>
        <p:nvPicPr>
          <p:cNvPr id="5" name="Picture 4" descr="Plant growing in a concrete crack">
            <a:extLst>
              <a:ext uri="{FF2B5EF4-FFF2-40B4-BE49-F238E27FC236}">
                <a16:creationId xmlns:a16="http://schemas.microsoft.com/office/drawing/2014/main" id="{6E95BCA1-12B4-DFA9-CDFF-6BCE1A5B240D}"/>
              </a:ext>
            </a:extLst>
          </p:cNvPr>
          <p:cNvPicPr>
            <a:picLocks noChangeAspect="1"/>
          </p:cNvPicPr>
          <p:nvPr/>
        </p:nvPicPr>
        <p:blipFill rotWithShape="1">
          <a:blip r:embed="rId3"/>
          <a:srcRect l="18408" r="37042" b="-2"/>
          <a:stretch/>
        </p:blipFill>
        <p:spPr>
          <a:xfrm>
            <a:off x="4572000" y="1"/>
            <a:ext cx="4577118" cy="6858000"/>
          </a:xfrm>
          <a:prstGeom prst="rect">
            <a:avLst/>
          </a:prstGeom>
        </p:spPr>
      </p:pic>
    </p:spTree>
    <p:extLst>
      <p:ext uri="{BB962C8B-B14F-4D97-AF65-F5344CB8AC3E}">
        <p14:creationId xmlns:p14="http://schemas.microsoft.com/office/powerpoint/2010/main" val="29548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6EB2DD-198F-4FAF-F6E3-25985F7FCDC6}"/>
              </a:ext>
            </a:extLst>
          </p:cNvPr>
          <p:cNvSpPr txBox="1"/>
          <p:nvPr/>
        </p:nvSpPr>
        <p:spPr>
          <a:xfrm>
            <a:off x="231227" y="2679221"/>
            <a:ext cx="8681546" cy="3323987"/>
          </a:xfrm>
          <a:prstGeom prst="rect">
            <a:avLst/>
          </a:prstGeom>
          <a:noFill/>
        </p:spPr>
        <p:txBody>
          <a:bodyPr wrap="square">
            <a:spAutoFit/>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Looking back, I ran from failure like the plague. I thought that if I failed and showed everyone that I was incompetent or less than worthy, or was not the quickest, brightest, best one in the room, that I was none other than a failed attempt. However, thinking back to my high school track days and my earlier days as an educator, I realized that I never, ever was able to exclude failure in my life. It happened all the time and everywhere (ironic that you could say the same thing about learning, right?) but I was unable to see it or realize its inherent built-in benefits. I ran from the very thing that I would learn could help me get the most out of life. For this reason and others, I did what Maxwell (2008) insists.... get a new definition of failure! I really needed to read this because in my mind anything less than perfect would mean I failed. I knew this thinking would hinder me in the long run, so I had to think about the best pathway moving forward. So, what became of my definition of failure? But allow me a chance to say this: internalizing failure has been a long, gradual process, so to provide meaning and context to this, I will now shift gears to the last 5 years of my career. I will share how a learner’s mindset and learning more about myself than I could ever imagine has taken shape through one failure after another. </a:t>
            </a:r>
            <a:r>
              <a:rPr lang="en-US" sz="14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See, I grew into the notion of what failure could do FOR me instead of what it took from me</a:t>
            </a:r>
            <a:r>
              <a:rPr lang="en-US"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I focused on the challenge (what running took from me) instead of the opportunity (what running could do for me). </a:t>
            </a:r>
            <a:r>
              <a:rPr lang="en-US" sz="1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Now, I need to tell another story to explain just how that happened.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logo with colorful text&#10;&#10;Description automatically generated">
            <a:extLst>
              <a:ext uri="{FF2B5EF4-FFF2-40B4-BE49-F238E27FC236}">
                <a16:creationId xmlns:a16="http://schemas.microsoft.com/office/drawing/2014/main" id="{1469289B-6EC4-AF24-CB44-127D3AFCF345}"/>
              </a:ext>
            </a:extLst>
          </p:cNvPr>
          <p:cNvPicPr>
            <a:picLocks noChangeAspect="1"/>
          </p:cNvPicPr>
          <p:nvPr/>
        </p:nvPicPr>
        <p:blipFill>
          <a:blip r:embed="rId3"/>
          <a:stretch>
            <a:fillRect/>
          </a:stretch>
        </p:blipFill>
        <p:spPr>
          <a:xfrm>
            <a:off x="3159455" y="5924269"/>
            <a:ext cx="2211332" cy="875622"/>
          </a:xfrm>
          <a:prstGeom prst="rect">
            <a:avLst/>
          </a:prstGeom>
        </p:spPr>
      </p:pic>
      <p:sp>
        <p:nvSpPr>
          <p:cNvPr id="8" name="Title 1">
            <a:extLst>
              <a:ext uri="{FF2B5EF4-FFF2-40B4-BE49-F238E27FC236}">
                <a16:creationId xmlns:a16="http://schemas.microsoft.com/office/drawing/2014/main" id="{15AC5EF6-C948-C1D0-5DAA-14FB57B57067}"/>
              </a:ext>
            </a:extLst>
          </p:cNvPr>
          <p:cNvSpPr txBox="1">
            <a:spLocks/>
          </p:cNvSpPr>
          <p:nvPr/>
        </p:nvSpPr>
        <p:spPr>
          <a:xfrm>
            <a:off x="231227" y="431999"/>
            <a:ext cx="8567902" cy="5956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Journey to 100 miles (book excerpt)</a:t>
            </a:r>
          </a:p>
        </p:txBody>
      </p:sp>
      <p:sp>
        <p:nvSpPr>
          <p:cNvPr id="2" name="TextBox 1">
            <a:extLst>
              <a:ext uri="{FF2B5EF4-FFF2-40B4-BE49-F238E27FC236}">
                <a16:creationId xmlns:a16="http://schemas.microsoft.com/office/drawing/2014/main" id="{9F775318-2D09-8AEA-1717-C94E453D6804}"/>
              </a:ext>
            </a:extLst>
          </p:cNvPr>
          <p:cNvSpPr txBox="1"/>
          <p:nvPr/>
        </p:nvSpPr>
        <p:spPr>
          <a:xfrm>
            <a:off x="508958" y="1362973"/>
            <a:ext cx="7720642" cy="1661993"/>
          </a:xfrm>
          <a:prstGeom prst="rect">
            <a:avLst/>
          </a:prstGeom>
          <a:noFill/>
        </p:spPr>
        <p:txBody>
          <a:bodyPr wrap="square" rtlCol="0">
            <a:spAutoFit/>
          </a:bodyPr>
          <a:lstStyle/>
          <a:p>
            <a:pPr marL="0" marR="0" indent="457200">
              <a:spcBef>
                <a:spcPts val="0"/>
              </a:spcBef>
              <a:spcAft>
                <a:spcPts val="0"/>
              </a:spcAft>
            </a:pPr>
            <a:r>
              <a:rPr lang="en-US"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Every step of the way I hid from failure, did some things I was not always proud of, worked hard for recognition or achievement, and made myself believe somehow that I could </a:t>
            </a:r>
            <a:r>
              <a:rPr lang="en-US" sz="14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beat failure.</a:t>
            </a:r>
            <a:r>
              <a:rPr lang="en-US"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And to make it worse, somewhere along the line, I believed I should never fail, and I feared failure more than anything in the world. At the time, I didn’t see failure as an option and believed there to be power in the quote: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“What would you attempt to do if you knew you could not fail?” -Robert H. Schuller (1973)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32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FE08E-EB28-E0C9-9A4A-17D1BADC6E81}"/>
              </a:ext>
            </a:extLst>
          </p:cNvPr>
          <p:cNvPicPr>
            <a:picLocks noChangeAspect="1"/>
          </p:cNvPicPr>
          <p:nvPr/>
        </p:nvPicPr>
        <p:blipFill>
          <a:blip r:embed="rId3"/>
          <a:stretch>
            <a:fillRect/>
          </a:stretch>
        </p:blipFill>
        <p:spPr>
          <a:xfrm>
            <a:off x="-266398" y="0"/>
            <a:ext cx="9410398" cy="6857999"/>
          </a:xfrm>
          <a:prstGeom prst="rect">
            <a:avLst/>
          </a:prstGeom>
        </p:spPr>
      </p:pic>
    </p:spTree>
    <p:extLst>
      <p:ext uri="{BB962C8B-B14F-4D97-AF65-F5344CB8AC3E}">
        <p14:creationId xmlns:p14="http://schemas.microsoft.com/office/powerpoint/2010/main" val="197022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C04E-6849-6B50-366A-7F0722AE1B37}"/>
              </a:ext>
            </a:extLst>
          </p:cNvPr>
          <p:cNvSpPr>
            <a:spLocks noGrp="1"/>
          </p:cNvSpPr>
          <p:nvPr>
            <p:ph type="title"/>
          </p:nvPr>
        </p:nvSpPr>
        <p:spPr/>
        <p:txBody>
          <a:bodyPr/>
          <a:lstStyle/>
          <a:p>
            <a:pPr algn="ctr"/>
            <a:r>
              <a:rPr lang="en-US" dirty="0"/>
              <a:t>Research &amp; Scholarship</a:t>
            </a:r>
          </a:p>
        </p:txBody>
      </p:sp>
      <p:sp>
        <p:nvSpPr>
          <p:cNvPr id="3" name="Content Placeholder 2">
            <a:extLst>
              <a:ext uri="{FF2B5EF4-FFF2-40B4-BE49-F238E27FC236}">
                <a16:creationId xmlns:a16="http://schemas.microsoft.com/office/drawing/2014/main" id="{19C0C8F1-86C6-BA4D-CCBF-412A8B0807E2}"/>
              </a:ext>
            </a:extLst>
          </p:cNvPr>
          <p:cNvSpPr>
            <a:spLocks noGrp="1"/>
          </p:cNvSpPr>
          <p:nvPr>
            <p:ph sz="half" idx="1"/>
          </p:nvPr>
        </p:nvSpPr>
        <p:spPr>
          <a:xfrm>
            <a:off x="628650" y="1825624"/>
            <a:ext cx="3886200" cy="4667249"/>
          </a:xfrm>
        </p:spPr>
        <p:txBody>
          <a:bodyPr>
            <a:normAutofit fontScale="77500" lnSpcReduction="20000"/>
          </a:bodyPr>
          <a:lstStyle/>
          <a:p>
            <a:pPr marL="342900" marR="0" lvl="0" indent="-342900">
              <a:spcBef>
                <a:spcPts val="0"/>
              </a:spcBef>
              <a:spcAft>
                <a:spcPts val="0"/>
              </a:spcAft>
              <a:buFont typeface="+mj-lt"/>
              <a:buAutoNum type="arabicParenBoth"/>
            </a:pPr>
            <a:endParaRPr lang="en-US" sz="1800" b="1" dirty="0">
              <a:effectLst/>
              <a:latin typeface="Baskerville" panose="02020502070401020303" pitchFamily="18"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Grants and Creative Projects </a:t>
            </a:r>
          </a:p>
          <a:p>
            <a:pPr marL="0" marR="0" lvl="0" indent="0">
              <a:spcBef>
                <a:spcPts val="0"/>
              </a:spcBef>
              <a:spcAft>
                <a:spcPts val="0"/>
              </a:spcAft>
              <a:buNone/>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(Total Funded: $1,648,831) </a:t>
            </a:r>
          </a:p>
          <a:p>
            <a:pPr marL="0" marR="0" lvl="0" indent="0">
              <a:spcBef>
                <a:spcPts val="0"/>
              </a:spcBef>
              <a:spcAft>
                <a:spcPts val="0"/>
              </a:spcAft>
              <a:buNone/>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(Total PI: 9; Total Co-PI: 6) </a:t>
            </a:r>
            <a:endParaRPr lang="en-US" sz="1800" b="1" dirty="0">
              <a:latin typeface="Baskerville" panose="02020502070401020303" pitchFamily="18"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endParaRPr lang="en-US" sz="1800" b="1" dirty="0">
              <a:effectLst/>
              <a:latin typeface="Baskerville" panose="02020502070401020303" pitchFamily="18"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endParaRPr lang="en-US" sz="1800" b="1" dirty="0">
              <a:effectLst/>
              <a:latin typeface="Baskerville" panose="02020502070401020303" pitchFamily="18"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endParaRPr lang="en-US" sz="1800" b="1" dirty="0">
              <a:effectLst/>
              <a:latin typeface="Baskerville" panose="02020502070401020303" pitchFamily="18"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PI:</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i="1" dirty="0">
                <a:effectLst/>
                <a:latin typeface="Baskerville" panose="02020502070401020303" pitchFamily="18" charset="0"/>
                <a:ea typeface="Times New Roman" panose="02020603050405020304" pitchFamily="18" charset="0"/>
                <a:cs typeface="Arial" panose="020B0604020202020204" pitchFamily="34" charset="0"/>
              </a:rPr>
              <a:t>Governor’s Summer Merit Program: Innovation Collaboration</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$99,925 </a:t>
            </a:r>
            <a:r>
              <a:rPr lang="en-US" sz="1800" dirty="0">
                <a:effectLst/>
                <a:latin typeface="Baskerville" panose="02020502070401020303" pitchFamily="18" charset="0"/>
                <a:ea typeface="Times New Roman" panose="02020603050405020304" pitchFamily="18" charset="0"/>
                <a:cs typeface="Arial" panose="020B0604020202020204" pitchFamily="34" charset="0"/>
              </a:rPr>
              <a:t>funded by the Texas Workforce Commission (TWC), March 2024-August 2024.</a:t>
            </a:r>
            <a:br>
              <a:rPr lang="en-US" sz="1800" dirty="0">
                <a:effectLst/>
                <a:latin typeface="Baskerville" panose="02020502070401020303" pitchFamily="18" charset="0"/>
                <a:ea typeface="Times New Roman" panose="02020603050405020304" pitchFamily="18" charset="0"/>
                <a:cs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Co-PI:</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i="1" dirty="0">
                <a:effectLst/>
                <a:latin typeface="Baskerville" panose="02020502070401020303" pitchFamily="18" charset="0"/>
                <a:ea typeface="Times New Roman" panose="02020603050405020304" pitchFamily="18" charset="0"/>
                <a:cs typeface="Arial" panose="020B0604020202020204" pitchFamily="34" charset="0"/>
              </a:rPr>
              <a:t>“Assessing the Awareness, Knowledge, and Understanding of Flossing Among Pre-Dental Students and Pre-Service Teachers,”</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$1,100</a:t>
            </a:r>
            <a:r>
              <a:rPr lang="en-US" sz="1800" dirty="0">
                <a:effectLst/>
                <a:latin typeface="Baskerville" panose="02020502070401020303" pitchFamily="18" charset="0"/>
                <a:ea typeface="Times New Roman" panose="02020603050405020304" pitchFamily="18" charset="0"/>
                <a:cs typeface="Arial" panose="020B0604020202020204" pitchFamily="34" charset="0"/>
              </a:rPr>
              <a:t> funded by the Office of Undergraduate Research, Lamar University, October 2021-August 2023.</a:t>
            </a:r>
            <a:br>
              <a:rPr lang="en-US" sz="1800" dirty="0">
                <a:effectLst/>
                <a:latin typeface="Baskerville" panose="02020502070401020303" pitchFamily="18" charset="0"/>
                <a:ea typeface="Times New Roman" panose="02020603050405020304" pitchFamily="18" charset="0"/>
                <a:cs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PI:</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i="1" dirty="0">
                <a:effectLst/>
                <a:latin typeface="Baskerville" panose="02020502070401020303" pitchFamily="18" charset="0"/>
                <a:ea typeface="Times New Roman" panose="02020603050405020304" pitchFamily="18" charset="0"/>
                <a:cs typeface="Arial" panose="020B0604020202020204" pitchFamily="34" charset="0"/>
              </a:rPr>
              <a:t>Governor’s Summer Merit Program: Innovation Collaboration</a:t>
            </a:r>
            <a:r>
              <a:rPr lang="en-US" sz="1800"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$99,997 </a:t>
            </a:r>
            <a:r>
              <a:rPr lang="en-US" sz="1800" dirty="0">
                <a:effectLst/>
                <a:latin typeface="Baskerville" panose="02020502070401020303" pitchFamily="18" charset="0"/>
                <a:ea typeface="Times New Roman" panose="02020603050405020304" pitchFamily="18" charset="0"/>
                <a:cs typeface="Arial" panose="020B0604020202020204" pitchFamily="34" charset="0"/>
              </a:rPr>
              <a:t>funded by the Texas Workforce Commission (TWC), March 2024-August 31, 2023.</a:t>
            </a:r>
            <a:br>
              <a:rPr lang="en-US" sz="1800" dirty="0">
                <a:effectLst/>
                <a:latin typeface="Baskerville" panose="02020502070401020303" pitchFamily="18" charset="0"/>
                <a:ea typeface="Times New Roman" panose="02020603050405020304" pitchFamily="18" charset="0"/>
                <a:cs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PI: </a:t>
            </a:r>
            <a:r>
              <a:rPr lang="en-US" sz="1800" i="1" dirty="0">
                <a:effectLst/>
                <a:latin typeface="Baskerville" panose="02020502070401020303" pitchFamily="18" charset="0"/>
                <a:ea typeface="Times New Roman" panose="02020603050405020304" pitchFamily="18" charset="0"/>
                <a:cs typeface="Arial" panose="020B0604020202020204" pitchFamily="34" charset="0"/>
              </a:rPr>
              <a:t>“Ronald E. McNair Postbaccalaureate Achievement Program Proposal: From Low-Income and Underrepresented Students to Next-Generation Leaders,”</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 $1,300,000 </a:t>
            </a:r>
            <a:r>
              <a:rPr lang="en-US" sz="1800" dirty="0">
                <a:effectLst/>
                <a:latin typeface="Baskerville" panose="02020502070401020303" pitchFamily="18" charset="0"/>
                <a:ea typeface="Times New Roman" panose="02020603050405020304" pitchFamily="18" charset="0"/>
                <a:cs typeface="Arial" panose="020B0604020202020204" pitchFamily="34" charset="0"/>
              </a:rPr>
              <a:t>($259,198</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 </a:t>
            </a:r>
            <a:r>
              <a:rPr lang="en-US" sz="1800" dirty="0">
                <a:effectLst/>
                <a:latin typeface="Baskerville" panose="02020502070401020303" pitchFamily="18" charset="0"/>
                <a:ea typeface="Times New Roman" panose="02020603050405020304" pitchFamily="18" charset="0"/>
                <a:cs typeface="Arial" panose="020B0604020202020204" pitchFamily="34" charset="0"/>
              </a:rPr>
              <a:t>over 5 years</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a:t>
            </a:r>
            <a:r>
              <a:rPr lang="en-US" sz="1800" dirty="0">
                <a:effectLst/>
                <a:latin typeface="Baskerville" panose="02020502070401020303" pitchFamily="18" charset="0"/>
                <a:ea typeface="Times New Roman" panose="02020603050405020304" pitchFamily="18" charset="0"/>
                <a:cs typeface="Arial" panose="020B0604020202020204" pitchFamily="34" charset="0"/>
              </a:rPr>
              <a:t> funded by the U.S. Department of Education, October 2022-August 2027.</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E17BD34-7253-41ED-8604-7F94AB5EE2F8}"/>
              </a:ext>
            </a:extLst>
          </p:cNvPr>
          <p:cNvSpPr>
            <a:spLocks noGrp="1"/>
          </p:cNvSpPr>
          <p:nvPr>
            <p:ph sz="half" idx="2"/>
          </p:nvPr>
        </p:nvSpPr>
        <p:spPr>
          <a:xfrm>
            <a:off x="4629152" y="1971399"/>
            <a:ext cx="3886200" cy="4351338"/>
          </a:xfrm>
        </p:spPr>
        <p:txBody>
          <a:bodyPr>
            <a:normAutofit fontScale="77500" lnSpcReduction="20000"/>
          </a:bodyPr>
          <a:lstStyle/>
          <a:p>
            <a:pPr marL="0" indent="0">
              <a:buNone/>
            </a:pPr>
            <a:r>
              <a:rPr lang="en-US" sz="1800" b="1" dirty="0">
                <a:effectLst/>
                <a:latin typeface="Baskerville" panose="02020502070401020303" pitchFamily="18" charset="0"/>
                <a:ea typeface="Times New Roman" panose="02020603050405020304" pitchFamily="18" charset="0"/>
                <a:cs typeface="Arial" panose="020B0604020202020204" pitchFamily="34" charset="0"/>
              </a:rPr>
              <a:t>Peer-Reviewed Publications </a:t>
            </a:r>
            <a:br>
              <a:rPr lang="en-US" sz="1800" b="1" dirty="0">
                <a:effectLst/>
                <a:latin typeface="Baskerville" panose="02020502070401020303" pitchFamily="18" charset="0"/>
                <a:ea typeface="Times New Roman" panose="02020603050405020304" pitchFamily="18" charset="0"/>
                <a:cs typeface="Arial" panose="020B0604020202020204" pitchFamily="34" charset="0"/>
              </a:rPr>
            </a:br>
            <a:r>
              <a:rPr lang="en-US" sz="1800" b="1" dirty="0">
                <a:effectLst/>
                <a:latin typeface="Baskerville" panose="02020502070401020303" pitchFamily="18" charset="0"/>
                <a:ea typeface="Times New Roman" panose="02020603050405020304" pitchFamily="18" charset="0"/>
                <a:cs typeface="Arial" panose="020B0604020202020204" pitchFamily="34" charset="0"/>
              </a:rPr>
              <a:t>(First Author: 10; Second Author: 2; </a:t>
            </a:r>
            <a:br>
              <a:rPr lang="en-US" sz="1800" b="1" dirty="0">
                <a:effectLst/>
                <a:latin typeface="Baskerville" panose="02020502070401020303" pitchFamily="18" charset="0"/>
                <a:ea typeface="Times New Roman" panose="02020603050405020304" pitchFamily="18" charset="0"/>
                <a:cs typeface="Arial" panose="020B0604020202020204" pitchFamily="34" charset="0"/>
              </a:rPr>
            </a:br>
            <a:r>
              <a:rPr lang="en-US" sz="1800" b="1" dirty="0">
                <a:effectLst/>
                <a:latin typeface="Baskerville" panose="02020502070401020303" pitchFamily="18" charset="0"/>
                <a:ea typeface="Times New Roman" panose="02020603050405020304" pitchFamily="18" charset="0"/>
                <a:cs typeface="Arial" panose="020B0604020202020204" pitchFamily="34" charset="0"/>
              </a:rPr>
              <a:t>Other: 4) (17 Creative Activities, 2 </a:t>
            </a:r>
            <a:r>
              <a:rPr lang="en-US" sz="1800" b="1" dirty="0" err="1">
                <a:effectLst/>
                <a:latin typeface="Baskerville" panose="02020502070401020303" pitchFamily="18" charset="0"/>
                <a:ea typeface="Times New Roman" panose="02020603050405020304" pitchFamily="18" charset="0"/>
                <a:cs typeface="Arial" panose="020B0604020202020204" pitchFamily="34" charset="0"/>
              </a:rPr>
              <a:t>ebooks</a:t>
            </a:r>
            <a:r>
              <a:rPr lang="en-US" sz="1800" b="1" dirty="0">
                <a:effectLst/>
                <a:latin typeface="Baskerville" panose="02020502070401020303" pitchFamily="18" charset="0"/>
                <a:ea typeface="Times New Roman" panose="02020603050405020304" pitchFamily="18" charset="0"/>
                <a:cs typeface="Arial" panose="020B0604020202020204" pitchFamily="34" charset="0"/>
              </a:rPr>
              <a:t>)</a:t>
            </a:r>
            <a:endParaRPr lang="en-US" dirty="0"/>
          </a:p>
          <a:p>
            <a:endParaRPr lang="en-US" dirty="0"/>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Calibri" panose="020F0502020204030204" pitchFamily="34" charset="0"/>
                <a:cs typeface="Arial" panose="020B0604020202020204" pitchFamily="34" charset="0"/>
              </a:rPr>
              <a:t>Thibodeaux, T. N.,</a:t>
            </a:r>
            <a:r>
              <a:rPr lang="en-US" sz="1800" dirty="0">
                <a:effectLst/>
                <a:latin typeface="Baskerville" panose="02020502070401020303" pitchFamily="18" charset="0"/>
                <a:ea typeface="Calibri" panose="020F0502020204030204" pitchFamily="34" charset="0"/>
                <a:cs typeface="Arial" panose="020B0604020202020204" pitchFamily="34" charset="0"/>
              </a:rPr>
              <a:t> </a:t>
            </a:r>
            <a:r>
              <a:rPr lang="en-US" sz="1800" dirty="0" err="1">
                <a:effectLst/>
                <a:latin typeface="Baskerville" panose="02020502070401020303" pitchFamily="18" charset="0"/>
                <a:ea typeface="Calibri" panose="020F0502020204030204" pitchFamily="34" charset="0"/>
                <a:cs typeface="Arial" panose="020B0604020202020204" pitchFamily="34" charset="0"/>
              </a:rPr>
              <a:t>Kemerly</a:t>
            </a:r>
            <a:r>
              <a:rPr lang="en-US" sz="1800" dirty="0">
                <a:effectLst/>
                <a:latin typeface="Baskerville" panose="02020502070401020303" pitchFamily="18" charset="0"/>
                <a:ea typeface="Calibri" panose="020F0502020204030204" pitchFamily="34" charset="0"/>
                <a:cs typeface="Arial" panose="020B0604020202020204" pitchFamily="34" charset="0"/>
              </a:rPr>
              <a:t>, T. S., &amp; Craig, T. B. (2024). Students’ perceptions of STEM camp experience that impacts career pathways: A Mixed Methods Study. Manuscript in progress.</a:t>
            </a:r>
            <a:br>
              <a:rPr lang="en-US" sz="1800" dirty="0">
                <a:effectLst/>
                <a:latin typeface="Baskerville" panose="02020502070401020303" pitchFamily="18"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Both"/>
            </a:pPr>
            <a:r>
              <a:rPr lang="en-US" sz="1800" b="1" dirty="0">
                <a:effectLst/>
                <a:latin typeface="Baskerville" panose="02020502070401020303" pitchFamily="18" charset="0"/>
                <a:ea typeface="Calibri" panose="020F0502020204030204" pitchFamily="34" charset="0"/>
                <a:cs typeface="Arial" panose="020B0604020202020204" pitchFamily="34" charset="0"/>
              </a:rPr>
              <a:t>Thibodeaux, T. N</a:t>
            </a:r>
            <a:r>
              <a:rPr lang="en-US" sz="1800" dirty="0">
                <a:effectLst/>
                <a:latin typeface="Baskerville" panose="02020502070401020303" pitchFamily="18" charset="0"/>
                <a:ea typeface="Calibri" panose="020F0502020204030204" pitchFamily="34" charset="0"/>
                <a:cs typeface="Arial" panose="020B0604020202020204" pitchFamily="34" charset="0"/>
              </a:rPr>
              <a:t>., &amp; </a:t>
            </a:r>
            <a:r>
              <a:rPr lang="en-US" sz="1800" dirty="0" err="1">
                <a:effectLst/>
                <a:latin typeface="Baskerville" panose="02020502070401020303" pitchFamily="18" charset="0"/>
                <a:ea typeface="Calibri" panose="020F0502020204030204" pitchFamily="34" charset="0"/>
                <a:cs typeface="Arial" panose="020B0604020202020204" pitchFamily="34" charset="0"/>
              </a:rPr>
              <a:t>Harapnuik</a:t>
            </a:r>
            <a:r>
              <a:rPr lang="en-US" sz="1800" dirty="0">
                <a:effectLst/>
                <a:latin typeface="Baskerville" panose="02020502070401020303" pitchFamily="18" charset="0"/>
                <a:ea typeface="Calibri" panose="020F0502020204030204" pitchFamily="34" charset="0"/>
                <a:cs typeface="Arial" panose="020B0604020202020204" pitchFamily="34" charset="0"/>
              </a:rPr>
              <a:t>, D. K. (2023). Graduate students’ perceptions of feedback for learning in an online program.</a:t>
            </a:r>
            <a:r>
              <a:rPr lang="en-US" sz="1800" i="1" dirty="0">
                <a:effectLst/>
                <a:latin typeface="Baskerville" panose="02020502070401020303" pitchFamily="18" charset="0"/>
                <a:ea typeface="Calibri" panose="020F0502020204030204" pitchFamily="34" charset="0"/>
                <a:cs typeface="Arial" panose="020B0604020202020204" pitchFamily="34" charset="0"/>
              </a:rPr>
              <a:t> </a:t>
            </a:r>
            <a:r>
              <a:rPr lang="en-US" sz="1800" dirty="0">
                <a:effectLst/>
                <a:latin typeface="Baskerville" panose="02020502070401020303" pitchFamily="18" charset="0"/>
                <a:ea typeface="Calibri" panose="020F0502020204030204" pitchFamily="34" charset="0"/>
                <a:cs typeface="Arial" panose="020B0604020202020204" pitchFamily="34" charset="0"/>
              </a:rPr>
              <a:t>Manuscript submitted for publication.</a:t>
            </a:r>
            <a:br>
              <a:rPr lang="en-US" sz="1800" dirty="0">
                <a:effectLst/>
                <a:latin typeface="Baskerville" panose="02020502070401020303" pitchFamily="18"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b="1" dirty="0">
                <a:effectLst/>
                <a:latin typeface="Baskerville" panose="02020502070401020303" pitchFamily="18" charset="0"/>
                <a:ea typeface="Calibri" panose="020F0502020204030204" pitchFamily="34" charset="0"/>
                <a:cs typeface="Arial" panose="020B0604020202020204" pitchFamily="34" charset="0"/>
              </a:rPr>
              <a:t>(3)   </a:t>
            </a:r>
            <a:r>
              <a:rPr lang="en-US" sz="1800" dirty="0">
                <a:effectLst/>
                <a:latin typeface="Baskerville" panose="02020502070401020303" pitchFamily="18" charset="0"/>
                <a:ea typeface="Calibri" panose="020F0502020204030204" pitchFamily="34" charset="0"/>
                <a:cs typeface="Arial" panose="020B0604020202020204" pitchFamily="34" charset="0"/>
              </a:rPr>
              <a:t>Wilson, K., Washington, K., Brown, K,  </a:t>
            </a:r>
          </a:p>
          <a:p>
            <a:pPr marL="0" marR="0" lvl="0" indent="0">
              <a:spcBef>
                <a:spcPts val="0"/>
              </a:spcBef>
              <a:spcAft>
                <a:spcPts val="0"/>
              </a:spcAft>
              <a:buNone/>
            </a:pPr>
            <a:r>
              <a:rPr lang="en-US" sz="1800" dirty="0">
                <a:latin typeface="Baskerville" panose="02020502070401020303" pitchFamily="18" charset="0"/>
                <a:ea typeface="Calibri" panose="020F0502020204030204" pitchFamily="34" charset="0"/>
                <a:cs typeface="Arial" panose="020B0604020202020204" pitchFamily="34" charset="0"/>
              </a:rPr>
              <a:t>        </a:t>
            </a:r>
            <a:r>
              <a:rPr lang="en-US" sz="1800" dirty="0" err="1">
                <a:effectLst/>
                <a:latin typeface="Baskerville" panose="02020502070401020303" pitchFamily="18" charset="0"/>
                <a:ea typeface="Calibri" panose="020F0502020204030204" pitchFamily="34" charset="0"/>
                <a:cs typeface="Arial" panose="020B0604020202020204" pitchFamily="34" charset="0"/>
              </a:rPr>
              <a:t>Bellard</a:t>
            </a:r>
            <a:r>
              <a:rPr lang="en-US" sz="1800" dirty="0">
                <a:effectLst/>
                <a:latin typeface="Baskerville" panose="02020502070401020303" pitchFamily="18" charset="0"/>
                <a:ea typeface="Calibri" panose="020F0502020204030204" pitchFamily="34" charset="0"/>
                <a:cs typeface="Arial" panose="020B0604020202020204" pitchFamily="34" charset="0"/>
              </a:rPr>
              <a:t>, Q., &amp; </a:t>
            </a:r>
            <a:r>
              <a:rPr lang="en-US" sz="1800" b="1" dirty="0">
                <a:effectLst/>
                <a:latin typeface="Baskerville" panose="02020502070401020303" pitchFamily="18" charset="0"/>
                <a:ea typeface="Calibri" panose="020F0502020204030204" pitchFamily="34" charset="0"/>
                <a:cs typeface="Arial" panose="020B0604020202020204" pitchFamily="34" charset="0"/>
              </a:rPr>
              <a:t>Thibodeaux, T. </a:t>
            </a:r>
            <a:r>
              <a:rPr lang="en-US" sz="1800" dirty="0">
                <a:effectLst/>
                <a:latin typeface="Baskerville" panose="02020502070401020303" pitchFamily="18" charset="0"/>
                <a:ea typeface="Calibri" panose="020F0502020204030204" pitchFamily="34" charset="0"/>
                <a:cs typeface="Arial" panose="020B0604020202020204" pitchFamily="34" charset="0"/>
              </a:rPr>
              <a:t>(2022).  </a:t>
            </a:r>
          </a:p>
          <a:p>
            <a:pPr marL="0" marR="0" lvl="0" indent="0">
              <a:spcBef>
                <a:spcPts val="0"/>
              </a:spcBef>
              <a:spcAft>
                <a:spcPts val="0"/>
              </a:spcAft>
              <a:buNone/>
            </a:pPr>
            <a:r>
              <a:rPr lang="en-US" sz="1800" dirty="0">
                <a:effectLst/>
                <a:latin typeface="Baskerville" panose="02020502070401020303" pitchFamily="18" charset="0"/>
                <a:ea typeface="Calibri" panose="020F0502020204030204" pitchFamily="34" charset="0"/>
                <a:cs typeface="Arial" panose="020B0604020202020204" pitchFamily="34" charset="0"/>
              </a:rPr>
              <a:t>        Parent perspectives of digital learning </a:t>
            </a:r>
          </a:p>
          <a:p>
            <a:pPr marL="0" marR="0" lvl="0" indent="0">
              <a:spcBef>
                <a:spcPts val="0"/>
              </a:spcBef>
              <a:spcAft>
                <a:spcPts val="0"/>
              </a:spcAft>
              <a:buNone/>
            </a:pPr>
            <a:r>
              <a:rPr lang="en-US" sz="1800" dirty="0">
                <a:latin typeface="Baskerville" panose="02020502070401020303" pitchFamily="18" charset="0"/>
                <a:ea typeface="Calibri" panose="020F0502020204030204" pitchFamily="34" charset="0"/>
                <a:cs typeface="Arial" panose="020B0604020202020204" pitchFamily="34" charset="0"/>
              </a:rPr>
              <a:t>        </a:t>
            </a:r>
            <a:r>
              <a:rPr lang="en-US" sz="1800" dirty="0">
                <a:effectLst/>
                <a:latin typeface="Baskerville" panose="02020502070401020303" pitchFamily="18" charset="0"/>
                <a:ea typeface="Calibri" panose="020F0502020204030204" pitchFamily="34" charset="0"/>
                <a:cs typeface="Arial" panose="020B0604020202020204" pitchFamily="34" charset="0"/>
              </a:rPr>
              <a:t>experiences: A phenomenological study. </a:t>
            </a:r>
            <a:r>
              <a:rPr lang="en-US" sz="1800" i="1" dirty="0">
                <a:effectLst/>
                <a:latin typeface="Baskerville" panose="02020502070401020303" pitchFamily="18" charset="0"/>
                <a:ea typeface="Calibri" panose="020F0502020204030204" pitchFamily="34" charset="0"/>
                <a:cs typeface="Arial" panose="020B0604020202020204" pitchFamily="34" charset="0"/>
              </a:rPr>
              <a:t>School </a:t>
            </a:r>
          </a:p>
          <a:p>
            <a:pPr marL="0" marR="0" lvl="0" indent="0">
              <a:spcBef>
                <a:spcPts val="0"/>
              </a:spcBef>
              <a:spcAft>
                <a:spcPts val="0"/>
              </a:spcAft>
              <a:buNone/>
            </a:pPr>
            <a:r>
              <a:rPr lang="en-US" sz="1800" i="1" dirty="0">
                <a:latin typeface="Baskerville" panose="02020502070401020303" pitchFamily="18" charset="0"/>
                <a:ea typeface="Calibri" panose="020F0502020204030204" pitchFamily="34" charset="0"/>
                <a:cs typeface="Arial" panose="020B0604020202020204" pitchFamily="34" charset="0"/>
              </a:rPr>
              <a:t>        </a:t>
            </a:r>
            <a:r>
              <a:rPr lang="en-US" sz="1800" i="1" dirty="0">
                <a:effectLst/>
                <a:latin typeface="Baskerville" panose="02020502070401020303" pitchFamily="18" charset="0"/>
                <a:ea typeface="Calibri" panose="020F0502020204030204" pitchFamily="34" charset="0"/>
                <a:cs typeface="Arial" panose="020B0604020202020204" pitchFamily="34" charset="0"/>
              </a:rPr>
              <a:t>Leadership Review 17(1), </a:t>
            </a:r>
            <a:r>
              <a:rPr lang="en-US" sz="1800" dirty="0">
                <a:effectLst/>
                <a:latin typeface="Baskerville" panose="02020502070401020303" pitchFamily="18" charset="0"/>
                <a:ea typeface="Calibri" panose="020F0502020204030204" pitchFamily="34" charset="0"/>
                <a:cs typeface="Arial" panose="020B0604020202020204" pitchFamily="34" charset="0"/>
              </a:rPr>
              <a:t>1-53.</a:t>
            </a:r>
            <a:r>
              <a:rPr lang="en-US" sz="1800" i="1" dirty="0">
                <a:effectLst/>
                <a:latin typeface="Baskerville" panose="02020502070401020303" pitchFamily="18" charset="0"/>
                <a:ea typeface="Calibri" panose="020F0502020204030204" pitchFamily="34" charset="0"/>
                <a:cs typeface="Arial" panose="020B0604020202020204" pitchFamily="34" charset="0"/>
              </a:rPr>
              <a:t> </a:t>
            </a:r>
          </a:p>
          <a:p>
            <a:pPr marL="0" marR="0" lvl="0" indent="0">
              <a:spcBef>
                <a:spcPts val="0"/>
              </a:spcBef>
              <a:spcAft>
                <a:spcPts val="0"/>
              </a:spcAft>
              <a:buNone/>
            </a:pPr>
            <a:r>
              <a:rPr lang="en-US" sz="1500" i="1" dirty="0">
                <a:latin typeface="Baskerville" panose="02020502070401020303" pitchFamily="18" charset="0"/>
                <a:ea typeface="Calibri" panose="020F0502020204030204" pitchFamily="34" charset="0"/>
                <a:cs typeface="Arial" panose="020B0604020202020204" pitchFamily="34" charset="0"/>
              </a:rPr>
              <a:t>         </a:t>
            </a:r>
            <a:r>
              <a:rPr lang="en-US" sz="1500" dirty="0">
                <a:effectLst/>
                <a:latin typeface="Baskerville" panose="02020502070401020303" pitchFamily="18"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https://scholarworks.sfasu.edu/slr/vol17/iss1/6</a:t>
            </a:r>
            <a:br>
              <a:rPr lang="en-US" sz="1500" dirty="0">
                <a:effectLst/>
                <a:latin typeface="Baskerville" panose="02020502070401020303" pitchFamily="18" charset="0"/>
                <a:ea typeface="Calibri" panose="020F0502020204030204" pitchFamily="34" charset="0"/>
                <a:cs typeface="Arial" panose="020B0604020202020204" pitchFamily="34"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arenBoth" startAt="4"/>
            </a:pPr>
            <a:r>
              <a:rPr lang="en-US" sz="1800" b="1" dirty="0">
                <a:effectLst/>
                <a:latin typeface="Baskerville" panose="02020502070401020303" pitchFamily="18" charset="0"/>
                <a:ea typeface="Calibri" panose="020F0502020204030204" pitchFamily="34" charset="0"/>
                <a:cs typeface="Arial" panose="020B0604020202020204" pitchFamily="34" charset="0"/>
              </a:rPr>
              <a:t>Thibodeaux, T. N.,</a:t>
            </a:r>
            <a:r>
              <a:rPr lang="en-US" sz="1800" dirty="0">
                <a:effectLst/>
                <a:latin typeface="Baskerville" panose="02020502070401020303" pitchFamily="18" charset="0"/>
                <a:ea typeface="Calibri" panose="020F0502020204030204" pitchFamily="34" charset="0"/>
                <a:cs typeface="Arial" panose="020B0604020202020204" pitchFamily="34" charset="0"/>
              </a:rPr>
              <a:t> &amp; </a:t>
            </a:r>
            <a:r>
              <a:rPr lang="en-US" sz="1800" dirty="0" err="1">
                <a:effectLst/>
                <a:latin typeface="Baskerville" panose="02020502070401020303" pitchFamily="18" charset="0"/>
                <a:ea typeface="Calibri" panose="020F0502020204030204" pitchFamily="34" charset="0"/>
                <a:cs typeface="Arial" panose="020B0604020202020204" pitchFamily="34" charset="0"/>
              </a:rPr>
              <a:t>Harapnuik</a:t>
            </a:r>
            <a:r>
              <a:rPr lang="en-US" sz="1800" dirty="0">
                <a:effectLst/>
                <a:latin typeface="Baskerville" panose="02020502070401020303" pitchFamily="18" charset="0"/>
                <a:ea typeface="Calibri" panose="020F0502020204030204" pitchFamily="34" charset="0"/>
                <a:cs typeface="Arial" panose="020B0604020202020204" pitchFamily="34" charset="0"/>
              </a:rPr>
              <a:t>, D. K. (2020). Exploring students’ use of feedback to take ownership and deepen learning. </a:t>
            </a:r>
            <a:r>
              <a:rPr lang="en-US" sz="1800" i="1" dirty="0">
                <a:effectLst/>
                <a:latin typeface="Baskerville" panose="02020502070401020303" pitchFamily="18" charset="0"/>
                <a:ea typeface="Calibri" panose="020F0502020204030204" pitchFamily="34" charset="0"/>
                <a:cs typeface="Arial" panose="020B0604020202020204" pitchFamily="34" charset="0"/>
              </a:rPr>
              <a:t>International Journal of e-Learning 19</a:t>
            </a:r>
            <a:r>
              <a:rPr lang="en-US" sz="1800" dirty="0">
                <a:effectLst/>
                <a:latin typeface="Baskerville" panose="02020502070401020303" pitchFamily="18" charset="0"/>
                <a:ea typeface="Calibri" panose="020F0502020204030204" pitchFamily="34" charset="0"/>
                <a:cs typeface="Arial" panose="020B0604020202020204" pitchFamily="34" charset="0"/>
              </a:rPr>
              <a:t>(1), 79-88</a:t>
            </a:r>
            <a:r>
              <a:rPr lang="en-US" sz="1800" i="1" dirty="0">
                <a:effectLst/>
                <a:latin typeface="Baskerville" panose="02020502070401020303" pitchFamily="18" charset="0"/>
                <a:ea typeface="Calibri" panose="020F0502020204030204" pitchFamily="34" charset="0"/>
                <a:cs typeface="Arial" panose="020B0604020202020204" pitchFamily="34" charset="0"/>
              </a:rPr>
              <a:t>. </a:t>
            </a:r>
            <a:r>
              <a:rPr lang="en-US" sz="1300" u="sng" dirty="0">
                <a:solidFill>
                  <a:srgbClr val="000000"/>
                </a:solidFill>
                <a:effectLst/>
                <a:latin typeface="Baskerville" panose="02020502070401020303" pitchFamily="18" charset="0"/>
                <a:ea typeface="Calibri" panose="020F0502020204030204" pitchFamily="34" charset="0"/>
                <a:cs typeface="Arial" panose="020B0604020202020204" pitchFamily="34" charset="0"/>
              </a:rPr>
              <a:t>https://</a:t>
            </a:r>
            <a:r>
              <a:rPr lang="en-US" sz="1300" u="sng" dirty="0" err="1">
                <a:solidFill>
                  <a:srgbClr val="000000"/>
                </a:solidFill>
                <a:effectLst/>
                <a:latin typeface="Baskerville" panose="02020502070401020303" pitchFamily="18" charset="0"/>
                <a:ea typeface="Calibri" panose="020F0502020204030204" pitchFamily="34" charset="0"/>
                <a:cs typeface="Arial" panose="020B0604020202020204" pitchFamily="34" charset="0"/>
              </a:rPr>
              <a:t>www.learntechlib.org</a:t>
            </a:r>
            <a:r>
              <a:rPr lang="en-US" sz="1300" u="sng" dirty="0">
                <a:solidFill>
                  <a:srgbClr val="000000"/>
                </a:solidFill>
                <a:effectLst/>
                <a:latin typeface="Baskerville" panose="02020502070401020303" pitchFamily="18" charset="0"/>
                <a:ea typeface="Calibri" panose="020F0502020204030204" pitchFamily="34" charset="0"/>
                <a:cs typeface="Arial" panose="020B0604020202020204" pitchFamily="34" charset="0"/>
              </a:rPr>
              <a:t>/primary/j/IJEL</a:t>
            </a:r>
            <a:endParaRPr lang="en-US" sz="13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744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The road to success is not a straight line, but a winding path of  ups and downs. Never get discouraged. Keep moving forward. : r/GetMotivated">
            <a:extLst>
              <a:ext uri="{FF2B5EF4-FFF2-40B4-BE49-F238E27FC236}">
                <a16:creationId xmlns:a16="http://schemas.microsoft.com/office/drawing/2014/main" id="{6E50C54F-D00D-66E2-639E-6AD44D97E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134"/>
            <a:ext cx="9144000" cy="7078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14CA59-0FCC-1881-5A22-74E68FF5F107}"/>
              </a:ext>
            </a:extLst>
          </p:cNvPr>
          <p:cNvSpPr txBox="1"/>
          <p:nvPr/>
        </p:nvSpPr>
        <p:spPr>
          <a:xfrm>
            <a:off x="508000" y="1049868"/>
            <a:ext cx="3522133" cy="861774"/>
          </a:xfrm>
          <a:prstGeom prst="rect">
            <a:avLst/>
          </a:prstGeom>
          <a:noFill/>
        </p:spPr>
        <p:txBody>
          <a:bodyPr wrap="square" rtlCol="0">
            <a:spAutoFit/>
          </a:bodyPr>
          <a:lstStyle/>
          <a:p>
            <a:r>
              <a:rPr lang="en-US" sz="2500" dirty="0">
                <a:solidFill>
                  <a:schemeClr val="accent1"/>
                </a:solidFill>
              </a:rPr>
              <a:t>Onwards and upwards, but never straight ahead.</a:t>
            </a:r>
          </a:p>
        </p:txBody>
      </p:sp>
    </p:spTree>
    <p:extLst>
      <p:ext uri="{BB962C8B-B14F-4D97-AF65-F5344CB8AC3E}">
        <p14:creationId xmlns:p14="http://schemas.microsoft.com/office/powerpoint/2010/main" val="63491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04E36D-A884-B982-60BC-0BED34D3B2EA}"/>
              </a:ext>
            </a:extLst>
          </p:cNvPr>
          <p:cNvSpPr txBox="1"/>
          <p:nvPr/>
        </p:nvSpPr>
        <p:spPr>
          <a:xfrm>
            <a:off x="1865243" y="2406404"/>
            <a:ext cx="5413513" cy="1754326"/>
          </a:xfrm>
          <a:prstGeom prst="rect">
            <a:avLst/>
          </a:prstGeom>
          <a:noFill/>
        </p:spPr>
        <p:txBody>
          <a:bodyPr wrap="square">
            <a:spAutoFit/>
          </a:bodyPr>
          <a:lstStyle/>
          <a:p>
            <a:pPr marL="0" marR="0" algn="ctr">
              <a:spcBef>
                <a:spcPts val="0"/>
              </a:spcBef>
              <a:spcAft>
                <a:spcPts val="0"/>
              </a:spcAft>
            </a:pPr>
            <a:r>
              <a:rPr lang="en-US" sz="18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“The learner’s mindset encompasses so many things: failing forward, finding new opportunities within challenges, exploring your imagination, constructing and experimenting with new ideas, and understands that most difficult things do not come easy, but they are worth the effort.”</a:t>
            </a:r>
          </a:p>
        </p:txBody>
      </p:sp>
      <p:pic>
        <p:nvPicPr>
          <p:cNvPr id="7" name="Picture 6" descr="A logo with colorful text&#10;&#10;Description automatically generated">
            <a:extLst>
              <a:ext uri="{FF2B5EF4-FFF2-40B4-BE49-F238E27FC236}">
                <a16:creationId xmlns:a16="http://schemas.microsoft.com/office/drawing/2014/main" id="{6BC02EA9-C59A-BCCE-9FAE-631DFF05F7AD}"/>
              </a:ext>
            </a:extLst>
          </p:cNvPr>
          <p:cNvPicPr>
            <a:picLocks noChangeAspect="1"/>
          </p:cNvPicPr>
          <p:nvPr/>
        </p:nvPicPr>
        <p:blipFill>
          <a:blip r:embed="rId2"/>
          <a:stretch>
            <a:fillRect/>
          </a:stretch>
        </p:blipFill>
        <p:spPr>
          <a:xfrm>
            <a:off x="3059416" y="5559972"/>
            <a:ext cx="3025168" cy="1197877"/>
          </a:xfrm>
          <a:prstGeom prst="rect">
            <a:avLst/>
          </a:prstGeom>
        </p:spPr>
      </p:pic>
    </p:spTree>
    <p:extLst>
      <p:ext uri="{BB962C8B-B14F-4D97-AF65-F5344CB8AC3E}">
        <p14:creationId xmlns:p14="http://schemas.microsoft.com/office/powerpoint/2010/main" val="2325370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393</TotalTime>
  <Words>1545</Words>
  <Application>Microsoft Macintosh PowerPoint</Application>
  <PresentationFormat>On-screen Show (4:3)</PresentationFormat>
  <Paragraphs>70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Baskerville</vt:lpstr>
      <vt:lpstr>Calibri</vt:lpstr>
      <vt:lpstr>Calibri Light</vt:lpstr>
      <vt:lpstr>Garamond</vt:lpstr>
      <vt:lpstr>Helvetica</vt:lpstr>
      <vt:lpstr>Times New Roman</vt:lpstr>
      <vt:lpstr>Office Theme</vt:lpstr>
      <vt:lpstr>PowerPoint Presentation</vt:lpstr>
      <vt:lpstr>PowerPoint Presentation</vt:lpstr>
      <vt:lpstr>PowerPoint Presentation</vt:lpstr>
      <vt:lpstr>Journey to 100 miles (book excerpt)</vt:lpstr>
      <vt:lpstr>PowerPoint Presentation</vt:lpstr>
      <vt:lpstr>PowerPoint Presentation</vt:lpstr>
      <vt:lpstr>Research &amp; Scholarship</vt:lpstr>
      <vt:lpstr>PowerPoint Presentation</vt:lpstr>
      <vt:lpstr>PowerPoint Presentation</vt:lpstr>
      <vt:lpstr>PowerPoint Presentation</vt:lpstr>
      <vt:lpstr>PowerPoint Presentation</vt:lpstr>
      <vt:lpstr>Inspirational Quotes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Tilisa N. Thibodeaux</dc:creator>
  <cp:lastModifiedBy>Tilisa N. Thibodeaux</cp:lastModifiedBy>
  <cp:revision>1</cp:revision>
  <dcterms:created xsi:type="dcterms:W3CDTF">2024-03-17T17:02:49Z</dcterms:created>
  <dcterms:modified xsi:type="dcterms:W3CDTF">2024-03-19T14:35:25Z</dcterms:modified>
</cp:coreProperties>
</file>