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2" r:id="rId2"/>
    <p:sldId id="256" r:id="rId3"/>
    <p:sldId id="262" r:id="rId4"/>
    <p:sldId id="264" r:id="rId5"/>
    <p:sldId id="259" r:id="rId6"/>
    <p:sldId id="260" r:id="rId7"/>
    <p:sldId id="261" r:id="rId8"/>
    <p:sldId id="265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0"/>
    <p:restoredTop sz="94613"/>
  </p:normalViewPr>
  <p:slideViewPr>
    <p:cSldViewPr snapToGrid="0" snapToObjects="1">
      <p:cViewPr varScale="1">
        <p:scale>
          <a:sx n="66" d="100"/>
          <a:sy n="66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A236B-E84B-7F46-BE49-BB85007BD590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E22D9-53B9-A647-8D44-267825B66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modify the notes in this section to avoid tampering with the Poll Everywhere activity.
More info at polleverywhere.com/support
When will you go up for tenure and/or promotion?</a:t>
            </a:r>
          </a:p>
          <a:p>
            <a:r>
              <a:rPr lang="en-US"/>
              <a:t>https://www.polleverywhere.com/ranking_polls/3Ra0VTJye5uCrZyDFjDSe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2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5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3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7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42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54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5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E22D9-53B9-A647-8D44-267825B665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0CD1-B54B-3049-8C40-07C0BCFC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F7A99-B72F-A14D-BE4E-16BAE394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4E98-32DB-7E41-B693-C027AB7D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89E18-605E-BF43-AA38-57E7248E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A3DEE-89A4-2B45-B6CE-048B999F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8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15F6-AF95-F84A-9B2D-6A24A7BA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3B037-DDDA-8848-BE97-062A17156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5FE5B-E8E0-D64F-855B-87B8D480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5239D-F618-4041-9F13-8E1E65D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2D915-1722-A34A-8358-3890642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4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17E0F6-A8E0-F74F-BB8D-7259CBD5D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90CB-FBDC-1C4D-8177-07B139E6E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36C08-DCD6-2E4A-869B-C57BC23D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40C9E-4B50-424C-BC0C-E5FD2B01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F75B-B781-C347-B7BC-A7BBD09D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6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1AF75-28C3-A646-BB15-29ED428C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1DB8-3E11-1544-A7F9-444B12C90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3B708-0405-CB49-BAB3-C9FE54EB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9B49F-3BC7-BE43-ADB4-5755FB6C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0A83-0B33-B24B-B88A-763AD982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54E3-99C4-A24A-98F6-832C03D78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63CA3-FEC2-C14A-B79C-0D86F680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AC8A0-6D77-BD4F-9A3C-E6DA982B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652CE-0899-C04B-A083-8D09CA662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6B5A5-04FE-734E-B620-571C7A6A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4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0BFF5-9181-644A-8D99-2C431B47A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58AF-1FC0-434A-9671-649FDB88E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DB217-9336-4C40-AB4E-A840445A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258A7-4A25-CE44-AA8C-BFA7AF3B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8E331-A8EE-C04B-A46B-95F1A9C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32046-F65A-D044-A665-F0C0B82B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0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FB6-77A8-BA4F-A1E6-DF2F093D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3BBE9-6B23-6B4A-AB1B-4E787CA0C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84760E-39BC-B94E-A344-9AC55205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EB405F-A6F6-314C-8C09-782901817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D95A9-65DA-C94C-8392-739FB981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3930-2560-2344-90DA-254E41DF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2DAC4-5A90-964A-A382-71A4B324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913852-90B1-6241-A131-70379939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DE55-D70A-7A4D-BB14-34724DD4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74A860-7BDC-2748-960E-EFAAFC48B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C4A41-F783-9D45-BE03-6D044D8E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33F21-4A0D-4F42-8A64-EF6856BE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7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29C8AB-2574-1F4B-9468-7EA0E76A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4D134-92E3-1644-AB31-338333BE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2C255-749E-174D-BB4E-685FECF6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0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14CC4-153D-A04D-94F1-ACE334FB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2439-882A-2A48-A464-3BC8B904F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31C47-AEB4-B045-ABD7-6B0971FAC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D6F63-FF34-A644-BB1C-EB4B5EC8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076E-EA2C-F44B-8E95-B662E099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5ACDB-8FEC-864E-8D48-5AA94403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1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0FAA-BE77-5445-A956-908EF633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69A5C-60BF-2944-B2F3-2CC9B6A65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F0C6B-8133-9245-9212-0872B750B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CFB67-03E2-F942-A5AF-2392B6A0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D3970-E7D3-D94E-A11F-D089BE1D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4D3F-EDF7-144E-9E7B-5F8A5C730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E403-9B3D-8847-946E-4BF3C307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F5449-6D8B-F443-8091-666F93147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2BEAB-0B32-AE41-97F1-39DCBF167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A2844-5E93-1949-B49E-5E5ACDB7DFE7}" type="datetimeFigureOut">
              <a:rPr lang="en-US" smtClean="0"/>
              <a:t>8/17/21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87D05-DBEC-0747-A2E8-F9ADD8563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2B8CF-6D11-E746-BADA-0D32D3B04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9CE7-7CB9-C247-BE93-1BE59CEA9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www.lamar.edu/faculty-staff/_files/documents/academic-affairs/faculty-handbook-jan-2019-uploaded-with-faculty-senate-bylaw-revisions-060421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ilisathibodeaux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0167-D262-8F47-8DC8-F34CF0919E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0AB77-D3AF-A74F-B177-F08CAB922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ranking_polls/3Ra0VTJye5uCrZyDFjDSe">
            <a:extLst>
              <a:ext uri="{FF2B5EF4-FFF2-40B4-BE49-F238E27FC236}">
                <a16:creationId xmlns:a16="http://schemas.microsoft.com/office/drawing/2014/main" id="{B2C3524E-4628-B142-827F-928C7FBD455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12065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talking to a person&#10;&#10;Description automatically generated with low confidence">
            <a:extLst>
              <a:ext uri="{FF2B5EF4-FFF2-40B4-BE49-F238E27FC236}">
                <a16:creationId xmlns:a16="http://schemas.microsoft.com/office/drawing/2014/main" id="{87CC82A0-E54B-644A-A99F-8D6D3E98F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14959-C8D5-4D4D-BA41-9F184D23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359538"/>
            <a:ext cx="3714523" cy="926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Tips for Success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AFC8E-B959-B449-8ED7-F913A48C6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3" y="2718054"/>
            <a:ext cx="5270950" cy="38487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600" dirty="0">
                <a:latin typeface="+mj-lt"/>
              </a:rPr>
              <a:t>Connect with your colleagues.</a:t>
            </a:r>
          </a:p>
          <a:p>
            <a:r>
              <a:rPr lang="en-US" sz="2600" dirty="0">
                <a:latin typeface="+mj-lt"/>
              </a:rPr>
              <a:t>Articles – 1 in press, 1 in review, </a:t>
            </a:r>
            <a:br>
              <a:rPr lang="en-US" sz="2600" dirty="0">
                <a:latin typeface="+mj-lt"/>
              </a:rPr>
            </a:br>
            <a:r>
              <a:rPr lang="en-US" sz="2600" dirty="0">
                <a:latin typeface="+mj-lt"/>
              </a:rPr>
              <a:t>1 in progress (1-1-1)</a:t>
            </a:r>
          </a:p>
          <a:p>
            <a:r>
              <a:rPr lang="en-US" sz="2600" dirty="0">
                <a:latin typeface="+mj-lt"/>
              </a:rPr>
              <a:t>Tell your story; don’t leave important details out.</a:t>
            </a:r>
          </a:p>
          <a:p>
            <a:r>
              <a:rPr lang="en-US" sz="2600" dirty="0">
                <a:latin typeface="+mj-lt"/>
              </a:rPr>
              <a:t>Be clear about your research agenda.</a:t>
            </a:r>
          </a:p>
          <a:p>
            <a:r>
              <a:rPr lang="en-US" sz="2600" dirty="0">
                <a:latin typeface="+mj-lt"/>
              </a:rPr>
              <a:t>Title pages and comprehensive overviews are helpful for reviewers.</a:t>
            </a:r>
          </a:p>
          <a:p>
            <a:r>
              <a:rPr lang="en-US" sz="2600" dirty="0">
                <a:latin typeface="+mj-lt"/>
              </a:rPr>
              <a:t>Scan and save a digital copy of everything, if you can.</a:t>
            </a:r>
          </a:p>
          <a:p>
            <a:r>
              <a:rPr lang="en-US" sz="2600" dirty="0">
                <a:latin typeface="+mj-lt"/>
              </a:rPr>
              <a:t>CLEAR and Compelling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042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DF326-C277-A541-B214-2315BD0C1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22" y="444843"/>
            <a:ext cx="10674178" cy="5732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500" dirty="0"/>
          </a:p>
          <a:p>
            <a:pPr marL="0" indent="0" algn="ctr">
              <a:buNone/>
            </a:pPr>
            <a:r>
              <a:rPr lang="en-US" sz="6000" dirty="0">
                <a:latin typeface="+mj-lt"/>
              </a:rPr>
              <a:t>Questions?</a:t>
            </a:r>
          </a:p>
          <a:p>
            <a:pPr marL="0" indent="0" algn="ctr">
              <a:buNone/>
            </a:pPr>
            <a:endParaRPr lang="en-US" sz="3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995CA8-CC3F-3843-AFC1-B517341CC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106" y="1706353"/>
            <a:ext cx="7439787" cy="47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7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0334-CE20-C448-B91F-3AD0FAD76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1979"/>
            <a:ext cx="9510584" cy="2279822"/>
          </a:xfrm>
        </p:spPr>
        <p:txBody>
          <a:bodyPr>
            <a:normAutofit/>
          </a:bodyPr>
          <a:lstStyle/>
          <a:p>
            <a:r>
              <a:rPr lang="en-US" sz="7000" dirty="0"/>
              <a:t>Navigating the Promotion </a:t>
            </a:r>
            <a:br>
              <a:rPr lang="en-US" sz="7000" dirty="0"/>
            </a:br>
            <a:r>
              <a:rPr lang="en-US" sz="7000" dirty="0"/>
              <a:t>&amp; Tenure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5BDD9-949A-8341-8193-88661AB8F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817985"/>
          </a:xfrm>
        </p:spPr>
        <p:txBody>
          <a:bodyPr>
            <a:normAutofit lnSpcReduction="10000"/>
          </a:bodyPr>
          <a:lstStyle/>
          <a:p>
            <a:br>
              <a:rPr lang="en-US" sz="3000" dirty="0"/>
            </a:br>
            <a:endParaRPr lang="en-US" sz="3000" dirty="0"/>
          </a:p>
          <a:p>
            <a:r>
              <a:rPr lang="en-US" sz="3000" dirty="0">
                <a:latin typeface="+mj-lt"/>
              </a:rPr>
              <a:t>Provost’s Kickoff</a:t>
            </a:r>
          </a:p>
          <a:p>
            <a:r>
              <a:rPr lang="en-US" sz="3000" dirty="0">
                <a:latin typeface="+mj-lt"/>
              </a:rPr>
              <a:t>Tilisa Thibodeaux</a:t>
            </a:r>
          </a:p>
          <a:p>
            <a:r>
              <a:rPr lang="en-US" sz="3000" dirty="0">
                <a:latin typeface="+mj-lt"/>
              </a:rPr>
              <a:t>2021</a:t>
            </a: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Lamar University</a:t>
            </a:r>
          </a:p>
          <a:p>
            <a:endParaRPr lang="en-US" sz="3000" dirty="0"/>
          </a:p>
          <a:p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AFA9EBA-1B2C-4C42-8728-6D06DA13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89" y="3037115"/>
            <a:ext cx="1310821" cy="123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2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624D995-2F8C-E04C-83CC-7B10B24F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-105598" y="0"/>
            <a:ext cx="122975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C7957-5CA8-FA43-B9F7-DFD27CB3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Faculty Handbook Guidelines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5F164-C3A4-0543-944A-00FFD2E21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411" y="1681163"/>
            <a:ext cx="10786977" cy="481269"/>
          </a:xfrm>
        </p:spPr>
        <p:txBody>
          <a:bodyPr/>
          <a:lstStyle/>
          <a:p>
            <a:pPr algn="ctr"/>
            <a:r>
              <a:rPr lang="en-US" dirty="0"/>
              <a:t>Research the university faculty handbook guidelines and process ahead of time.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44B44A-21E5-F64D-B798-DFB98DD208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411" y="2162432"/>
            <a:ext cx="11343503" cy="4027231"/>
          </a:xfrm>
        </p:spPr>
        <p:txBody>
          <a:bodyPr/>
          <a:lstStyle/>
          <a:p>
            <a:pPr marL="0" indent="0" algn="ctr">
              <a:buNone/>
            </a:pPr>
            <a:endParaRPr lang="en-US" dirty="0">
              <a:latin typeface="+mj-lt"/>
              <a:hlinkClick r:id="rId4"/>
            </a:endParaRPr>
          </a:p>
          <a:p>
            <a:pPr marL="0" indent="0" algn="ctr">
              <a:buNone/>
            </a:pPr>
            <a:endParaRPr lang="en-US" dirty="0">
              <a:latin typeface="+mj-lt"/>
              <a:hlinkClick r:id="rId4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  <a:hlinkClick r:id="rId4"/>
              </a:rPr>
              <a:t>Faculty Handbook Guidelines</a:t>
            </a:r>
            <a:endParaRPr lang="en-US" dirty="0">
              <a:latin typeface="+mj-lt"/>
            </a:endParaRP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Policy: Procedures for Faculty Promotion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Chapter: II, Policies &amp; Procedures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Section 15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Last Approved: January 2019 </a:t>
            </a:r>
          </a:p>
          <a:p>
            <a:pPr marL="0" indent="0" algn="ctr">
              <a:buNone/>
            </a:pPr>
            <a:r>
              <a:rPr lang="en-US" dirty="0">
                <a:latin typeface="+mj-lt"/>
              </a:rPr>
              <a:t>Begins on page 45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C1A0EC-E0BE-1542-B214-0347C897B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214" y="5820032"/>
            <a:ext cx="901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7957-5CA8-FA43-B9F7-DFD27CB3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College or Department Guidelines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5F164-C3A4-0543-944A-00FFD2E21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411" y="1681163"/>
            <a:ext cx="10786977" cy="4812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Research your college or department guidelines and the process ahead of time.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5047C-CD76-AA46-99F3-FD89756AC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6" t="-730" r="6823" b="57826"/>
          <a:stretch/>
        </p:blipFill>
        <p:spPr>
          <a:xfrm>
            <a:off x="1913680" y="1631092"/>
            <a:ext cx="8364639" cy="486178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D531853-EC90-AF48-A8D4-4647E38B8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214" y="5820032"/>
            <a:ext cx="901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5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774426-9A94-9A40-A9FB-F6DAC93DD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89"/>
          <a:stretch/>
        </p:blipFill>
        <p:spPr>
          <a:xfrm>
            <a:off x="1087520" y="-569494"/>
            <a:ext cx="10016959" cy="74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29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75E41-7AB0-344C-8A24-96C07535F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288"/>
          <a:stretch/>
        </p:blipFill>
        <p:spPr>
          <a:xfrm>
            <a:off x="621821" y="-198981"/>
            <a:ext cx="10871078" cy="68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1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EAFF8F-3091-EF47-9FD1-7E7D31B4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" t="21327" r="-2188" b="21436"/>
          <a:stretch/>
        </p:blipFill>
        <p:spPr>
          <a:xfrm>
            <a:off x="1896243" y="176464"/>
            <a:ext cx="9022520" cy="668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6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CD2016-5EC8-5043-BAEB-36054C8AB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99"/>
          <a:stretch/>
        </p:blipFill>
        <p:spPr>
          <a:xfrm>
            <a:off x="1070244" y="-475035"/>
            <a:ext cx="10051512" cy="69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56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DEB571F-602A-EE4C-8C63-7042476FBF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354128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B2F1D8A-9079-684B-8F11-ABCF0764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Tips for Success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4465BF-E010-AC42-9874-E356575EF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27105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+mj-lt"/>
              </a:rPr>
              <a:t>Start collecting items right away.</a:t>
            </a:r>
          </a:p>
          <a:p>
            <a:r>
              <a:rPr lang="en-US" dirty="0">
                <a:latin typeface="+mj-lt"/>
              </a:rPr>
              <a:t>Digitize all </a:t>
            </a:r>
            <a:r>
              <a:rPr lang="en-US" i="1" dirty="0">
                <a:latin typeface="+mj-lt"/>
              </a:rPr>
              <a:t>signed </a:t>
            </a:r>
            <a:r>
              <a:rPr lang="en-US" dirty="0">
                <a:latin typeface="+mj-lt"/>
              </a:rPr>
              <a:t>F2.08’s.</a:t>
            </a:r>
          </a:p>
          <a:p>
            <a:r>
              <a:rPr lang="en-US" dirty="0">
                <a:latin typeface="+mj-lt"/>
              </a:rPr>
              <a:t>Digitize all </a:t>
            </a:r>
            <a:r>
              <a:rPr lang="en-US" i="1" dirty="0">
                <a:latin typeface="+mj-lt"/>
              </a:rPr>
              <a:t>signed </a:t>
            </a:r>
            <a:r>
              <a:rPr lang="en-US" dirty="0">
                <a:latin typeface="+mj-lt"/>
              </a:rPr>
              <a:t>reviews.</a:t>
            </a:r>
          </a:p>
          <a:p>
            <a:r>
              <a:rPr lang="en-US" dirty="0">
                <a:latin typeface="+mj-lt"/>
              </a:rPr>
              <a:t>Collect letters of support.</a:t>
            </a:r>
          </a:p>
          <a:p>
            <a:r>
              <a:rPr lang="en-US" dirty="0">
                <a:latin typeface="+mj-lt"/>
              </a:rPr>
              <a:t>Format your binder to use front and back pages, if possible.</a:t>
            </a:r>
          </a:p>
          <a:p>
            <a:r>
              <a:rPr lang="en-US" dirty="0">
                <a:latin typeface="+mj-lt"/>
              </a:rPr>
              <a:t>Keep your CV updated; add to it as soon as anything posts or changes.</a:t>
            </a:r>
          </a:p>
          <a:p>
            <a:r>
              <a:rPr lang="en-US" dirty="0">
                <a:latin typeface="+mj-lt"/>
              </a:rPr>
              <a:t>Share your research agenda; what do you stand for?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www.tilisathibodeaux.com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91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282</Words>
  <Application>Microsoft Macintosh PowerPoint</Application>
  <PresentationFormat>Widescreen</PresentationFormat>
  <Paragraphs>47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Navigating the Promotion  &amp; Tenure Process</vt:lpstr>
      <vt:lpstr>University Faculty Handbook Guidelines</vt:lpstr>
      <vt:lpstr>College or Department Guidelines</vt:lpstr>
      <vt:lpstr>PowerPoint Presentation</vt:lpstr>
      <vt:lpstr>PowerPoint Presentation</vt:lpstr>
      <vt:lpstr>PowerPoint Presentation</vt:lpstr>
      <vt:lpstr>PowerPoint Presentation</vt:lpstr>
      <vt:lpstr>Tips for Success</vt:lpstr>
      <vt:lpstr>Tips for Success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the Promotion  &amp; Tenure Process</dc:title>
  <dc:creator>Tilisa N. Thibodeaux</dc:creator>
  <cp:lastModifiedBy>Tilisa N. Thibodeaux</cp:lastModifiedBy>
  <cp:revision>32</cp:revision>
  <dcterms:created xsi:type="dcterms:W3CDTF">2021-08-16T03:48:36Z</dcterms:created>
  <dcterms:modified xsi:type="dcterms:W3CDTF">2021-08-18T14:18:59Z</dcterms:modified>
</cp:coreProperties>
</file>